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8.jpg" ContentType="image/jpg"/>
  <Override PartName="/ppt/media/image9.jpg" ContentType="image/jpg"/>
  <Override PartName="/ppt/media/image10.jpg" ContentType="image/jpg"/>
  <Override PartName="/ppt/media/image11.jpg" ContentType="image/jpg"/>
  <Override PartName="/ppt/media/image12.jpg" ContentType="image/jpg"/>
  <Override PartName="/ppt/media/image13.jpg" ContentType="image/jpg"/>
  <Override PartName="/ppt/media/image14.jpg" ContentType="image/jpg"/>
  <Override PartName="/ppt/media/image15.jpg" ContentType="image/jpg"/>
  <Override PartName="/ppt/media/image16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E2F2-2B2A-471F-BF3A-C99F7E22B6BA}" type="datetimeFigureOut">
              <a:rPr lang="en-IN" smtClean="0"/>
              <a:t>17-07-2021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3B34-65B5-45FE-99CA-010F9688F8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5071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E2F2-2B2A-471F-BF3A-C99F7E22B6BA}" type="datetimeFigureOut">
              <a:rPr lang="en-IN" smtClean="0"/>
              <a:t>17-07-2021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3B34-65B5-45FE-99CA-010F9688F8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9094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E2F2-2B2A-471F-BF3A-C99F7E22B6BA}" type="datetimeFigureOut">
              <a:rPr lang="en-IN" smtClean="0"/>
              <a:t>17-07-2021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3B34-65B5-45FE-99CA-010F9688F8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4419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E2F2-2B2A-471F-BF3A-C99F7E22B6BA}" type="datetimeFigureOut">
              <a:rPr lang="en-IN" smtClean="0"/>
              <a:t>17-07-2021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3B34-65B5-45FE-99CA-010F9688F8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3803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E2F2-2B2A-471F-BF3A-C99F7E22B6BA}" type="datetimeFigureOut">
              <a:rPr lang="en-IN" smtClean="0"/>
              <a:t>17-07-2021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3B34-65B5-45FE-99CA-010F9688F8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426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E2F2-2B2A-471F-BF3A-C99F7E22B6BA}" type="datetimeFigureOut">
              <a:rPr lang="en-IN" smtClean="0"/>
              <a:t>17-07-2021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3B34-65B5-45FE-99CA-010F9688F8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8243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E2F2-2B2A-471F-BF3A-C99F7E22B6BA}" type="datetimeFigureOut">
              <a:rPr lang="en-IN" smtClean="0"/>
              <a:t>17-07-2021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3B34-65B5-45FE-99CA-010F9688F8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244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E2F2-2B2A-471F-BF3A-C99F7E22B6BA}" type="datetimeFigureOut">
              <a:rPr lang="en-IN" smtClean="0"/>
              <a:t>17-07-2021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3B34-65B5-45FE-99CA-010F9688F8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682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E2F2-2B2A-471F-BF3A-C99F7E22B6BA}" type="datetimeFigureOut">
              <a:rPr lang="en-IN" smtClean="0"/>
              <a:t>17-07-2021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3B34-65B5-45FE-99CA-010F9688F8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0187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E2F2-2B2A-471F-BF3A-C99F7E22B6BA}" type="datetimeFigureOut">
              <a:rPr lang="en-IN" smtClean="0"/>
              <a:t>17-07-2021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3B34-65B5-45FE-99CA-010F9688F8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3611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3E2F2-2B2A-471F-BF3A-C99F7E22B6BA}" type="datetimeFigureOut">
              <a:rPr lang="en-IN" smtClean="0"/>
              <a:t>17-07-2021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3B34-65B5-45FE-99CA-010F9688F8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0234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3E2F2-2B2A-471F-BF3A-C99F7E22B6BA}" type="datetimeFigureOut">
              <a:rPr lang="en-IN" smtClean="0"/>
              <a:t>17-07-2021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83B34-65B5-45FE-99CA-010F9688F8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2243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7" Type="http://schemas.openxmlformats.org/officeDocument/2006/relationships/image" Target="../media/image18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8177"/>
            <a:ext cx="10515600" cy="126672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Shree M.&amp; N. Virani Science College(Autonomous)    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Affiliated to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</a:rPr>
              <a:t>Saurashtra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</a:rPr>
              <a:t>University,Rajkot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IN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3964" y="0"/>
            <a:ext cx="1518036" cy="1518036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619259" y="2137893"/>
            <a:ext cx="11274618" cy="472010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4400" b="1" u="sng" dirty="0" smtClean="0">
                <a:solidFill>
                  <a:srgbClr val="FF0000"/>
                </a:solidFill>
              </a:rPr>
              <a:t>Department of Industrial Chemistry</a:t>
            </a:r>
          </a:p>
          <a:p>
            <a:pPr marL="0" indent="0" algn="ctr">
              <a:buNone/>
            </a:pPr>
            <a:r>
              <a:rPr lang="en-US" sz="16000" u="sng" dirty="0" smtClean="0">
                <a:solidFill>
                  <a:srgbClr val="0070C0"/>
                </a:solidFill>
              </a:rPr>
              <a:t>ITPR/Seminar Presentation</a:t>
            </a:r>
          </a:p>
          <a:p>
            <a:pPr marL="0" indent="0" algn="ctr">
              <a:buNone/>
            </a:pPr>
            <a:r>
              <a:rPr lang="en-US" sz="11200" u="sng" dirty="0" smtClean="0">
                <a:solidFill>
                  <a:srgbClr val="002060"/>
                </a:solidFill>
              </a:rPr>
              <a:t>(</a:t>
            </a:r>
            <a:r>
              <a:rPr lang="en-US" sz="11200" u="sng" dirty="0" err="1" smtClean="0">
                <a:solidFill>
                  <a:srgbClr val="002060"/>
                </a:solidFill>
              </a:rPr>
              <a:t>Innovexia</a:t>
            </a:r>
            <a:r>
              <a:rPr lang="en-US" sz="11200" u="sng" dirty="0" smtClean="0">
                <a:solidFill>
                  <a:srgbClr val="002060"/>
                </a:solidFill>
              </a:rPr>
              <a:t> </a:t>
            </a:r>
            <a:r>
              <a:rPr lang="en-US" sz="11200" u="sng" dirty="0" err="1" smtClean="0">
                <a:solidFill>
                  <a:srgbClr val="002060"/>
                </a:solidFill>
              </a:rPr>
              <a:t>Pharma</a:t>
            </a:r>
            <a:r>
              <a:rPr lang="en-US" sz="11200" u="sng" dirty="0" smtClean="0">
                <a:solidFill>
                  <a:srgbClr val="002060"/>
                </a:solidFill>
              </a:rPr>
              <a:t>)</a:t>
            </a:r>
          </a:p>
          <a:p>
            <a:pPr marL="0" indent="0" algn="ctr">
              <a:buNone/>
            </a:pPr>
            <a:endParaRPr lang="en-US" sz="11200" u="sng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US" sz="11200" u="sng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8600" dirty="0" smtClean="0"/>
              <a:t>           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8600" b="1" dirty="0" smtClean="0"/>
              <a:t>                                                                                                                                                   Prepared By:</a:t>
            </a:r>
          </a:p>
          <a:p>
            <a:pPr marL="0" indent="0">
              <a:buNone/>
            </a:pPr>
            <a:r>
              <a:rPr lang="en-US" sz="7400" dirty="0" smtClean="0">
                <a:solidFill>
                  <a:srgbClr val="0070C0"/>
                </a:solidFill>
              </a:rPr>
              <a:t>                                                                                                                                                                   </a:t>
            </a:r>
            <a:r>
              <a:rPr lang="en-US" sz="9600" dirty="0" err="1" smtClean="0">
                <a:solidFill>
                  <a:srgbClr val="0070C0"/>
                </a:solidFill>
              </a:rPr>
              <a:t>Kirtan</a:t>
            </a:r>
            <a:r>
              <a:rPr lang="en-US" sz="9600" dirty="0" smtClean="0">
                <a:solidFill>
                  <a:srgbClr val="0070C0"/>
                </a:solidFill>
              </a:rPr>
              <a:t> K. </a:t>
            </a:r>
            <a:r>
              <a:rPr lang="en-US" sz="9600" dirty="0" err="1" smtClean="0">
                <a:solidFill>
                  <a:srgbClr val="0070C0"/>
                </a:solidFill>
              </a:rPr>
              <a:t>Vaghani</a:t>
            </a:r>
            <a:endParaRPr lang="en-US" sz="9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9600" dirty="0" smtClean="0">
                <a:solidFill>
                  <a:srgbClr val="7030A0"/>
                </a:solidFill>
              </a:rPr>
              <a:t>                                                                                                                                 19BIC050</a:t>
            </a:r>
            <a:r>
              <a:rPr lang="en-US" sz="9600" dirty="0" smtClean="0"/>
              <a:t>                                                                                </a:t>
            </a:r>
          </a:p>
          <a:p>
            <a:pPr marL="0" indent="0" algn="ctr">
              <a:buNone/>
            </a:pPr>
            <a:r>
              <a:rPr lang="en-US" sz="9600" dirty="0"/>
              <a:t> </a:t>
            </a:r>
            <a:r>
              <a:rPr lang="en-US" sz="9600" dirty="0" smtClean="0"/>
              <a:t>                                                                                                                    </a:t>
            </a:r>
            <a:r>
              <a:rPr lang="en-US" sz="9600" dirty="0" smtClean="0">
                <a:solidFill>
                  <a:srgbClr val="002060"/>
                </a:solidFill>
              </a:rPr>
              <a:t>Semester--V                                                                                      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                                     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                        </a:t>
            </a:r>
            <a:endParaRPr lang="en-IN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242" y="62554"/>
            <a:ext cx="1391479" cy="13929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9587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913" y="454024"/>
            <a:ext cx="10515600" cy="567531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                                     </a:t>
            </a:r>
            <a:r>
              <a:rPr lang="en-US" sz="3200" spc="-15" dirty="0" smtClean="0">
                <a:solidFill>
                  <a:srgbClr val="FF0000"/>
                </a:solidFill>
              </a:rPr>
              <a:t>Advantages</a:t>
            </a:r>
            <a:r>
              <a:rPr lang="en-US" sz="3200" spc="5" dirty="0" smtClean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of</a:t>
            </a:r>
            <a:r>
              <a:rPr lang="en-US" sz="3200" spc="5" dirty="0">
                <a:solidFill>
                  <a:srgbClr val="FF0000"/>
                </a:solidFill>
              </a:rPr>
              <a:t> </a:t>
            </a:r>
            <a:r>
              <a:rPr lang="en-US" sz="3200" spc="-5" dirty="0">
                <a:solidFill>
                  <a:srgbClr val="FF0000"/>
                </a:solidFill>
              </a:rPr>
              <a:t>Associating</a:t>
            </a:r>
            <a:r>
              <a:rPr lang="en-US" sz="3200" spc="-25" dirty="0">
                <a:solidFill>
                  <a:srgbClr val="FF0000"/>
                </a:solidFill>
              </a:rPr>
              <a:t> </a:t>
            </a:r>
            <a:r>
              <a:rPr lang="en-US" sz="3200" spc="-5" dirty="0">
                <a:solidFill>
                  <a:srgbClr val="FF0000"/>
                </a:solidFill>
              </a:rPr>
              <a:t>with</a:t>
            </a:r>
            <a:r>
              <a:rPr lang="en-US" sz="3200" spc="-15" dirty="0">
                <a:solidFill>
                  <a:srgbClr val="FF0000"/>
                </a:solidFill>
              </a:rPr>
              <a:t> </a:t>
            </a:r>
            <a:r>
              <a:rPr lang="en-US" sz="3200" spc="-5" dirty="0" err="1">
                <a:solidFill>
                  <a:srgbClr val="FF0000"/>
                </a:solidFill>
              </a:rPr>
              <a:t>Innovexia</a:t>
            </a:r>
            <a:r>
              <a:rPr lang="en-US" sz="3200" spc="-10" dirty="0">
                <a:solidFill>
                  <a:srgbClr val="FF0000"/>
                </a:solidFill>
              </a:rPr>
              <a:t> Life</a:t>
            </a:r>
            <a:r>
              <a:rPr lang="en-US" sz="3200" spc="-5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Science</a:t>
            </a:r>
          </a:p>
          <a:p>
            <a:pPr marL="0" indent="0">
              <a:buNone/>
            </a:pPr>
            <a:endParaRPr lang="en-US" sz="3200" dirty="0">
              <a:solidFill>
                <a:srgbClr val="FF0000"/>
              </a:solidFill>
            </a:endParaRPr>
          </a:p>
          <a:p>
            <a:pPr marL="469264" indent="-457200">
              <a:lnSpc>
                <a:spcPct val="100000"/>
              </a:lnSpc>
              <a:spcBef>
                <a:spcPts val="95"/>
              </a:spcBef>
              <a:tabLst>
                <a:tab pos="130175" algn="l"/>
              </a:tabLst>
            </a:pPr>
            <a:r>
              <a:rPr lang="en-US" sz="3200" dirty="0" smtClean="0">
                <a:solidFill>
                  <a:srgbClr val="FF0000"/>
                </a:solidFill>
              </a:rPr>
              <a:t>     </a:t>
            </a:r>
            <a:r>
              <a:rPr lang="en-US" sz="3200" spc="-5" dirty="0">
                <a:cs typeface="Calibri"/>
              </a:rPr>
              <a:t>The</a:t>
            </a:r>
            <a:r>
              <a:rPr lang="en-US" sz="3200" spc="5" dirty="0">
                <a:cs typeface="Calibri"/>
              </a:rPr>
              <a:t> </a:t>
            </a:r>
            <a:r>
              <a:rPr lang="en-US" sz="3200" spc="-15" dirty="0">
                <a:cs typeface="Calibri"/>
              </a:rPr>
              <a:t>company</a:t>
            </a:r>
            <a:r>
              <a:rPr lang="en-US" sz="3200" spc="15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provides</a:t>
            </a:r>
            <a:r>
              <a:rPr lang="en-US" sz="3200" spc="20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good</a:t>
            </a:r>
            <a:r>
              <a:rPr lang="en-US" sz="3200" spc="15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incentives</a:t>
            </a:r>
            <a:r>
              <a:rPr lang="en-US" sz="3200" spc="5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to</a:t>
            </a:r>
            <a:r>
              <a:rPr lang="en-US" sz="3200" spc="5" dirty="0">
                <a:cs typeface="Calibri"/>
              </a:rPr>
              <a:t> </a:t>
            </a:r>
            <a:r>
              <a:rPr lang="en-US" sz="3200" dirty="0">
                <a:cs typeface="Calibri"/>
              </a:rPr>
              <a:t>its</a:t>
            </a:r>
            <a:r>
              <a:rPr lang="en-US" sz="3200" spc="5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associates</a:t>
            </a:r>
            <a:r>
              <a:rPr lang="en-US" sz="3200" spc="-15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on</a:t>
            </a:r>
            <a:r>
              <a:rPr lang="en-US" sz="3200" spc="15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meeting</a:t>
            </a:r>
            <a:r>
              <a:rPr lang="en-US" sz="3200" spc="15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the</a:t>
            </a:r>
            <a:r>
              <a:rPr lang="en-US" sz="3200" spc="5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annual</a:t>
            </a:r>
            <a:r>
              <a:rPr lang="en-US" sz="3200" spc="-20" dirty="0">
                <a:cs typeface="Calibri"/>
              </a:rPr>
              <a:t> </a:t>
            </a:r>
            <a:r>
              <a:rPr lang="en-US" sz="3200" spc="-15" dirty="0">
                <a:cs typeface="Calibri"/>
              </a:rPr>
              <a:t>targets.</a:t>
            </a:r>
            <a:endParaRPr lang="en-US" sz="3200" dirty="0"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130175" algn="l"/>
              </a:tabLst>
            </a:pPr>
            <a:r>
              <a:rPr lang="en-US" sz="3200" spc="-40" dirty="0" smtClean="0">
                <a:cs typeface="Calibri"/>
              </a:rPr>
              <a:t> We</a:t>
            </a:r>
            <a:r>
              <a:rPr lang="en-US" sz="3200" spc="20" dirty="0" smtClean="0">
                <a:cs typeface="Calibri"/>
              </a:rPr>
              <a:t> </a:t>
            </a:r>
            <a:r>
              <a:rPr lang="en-US" sz="3200" spc="-15" dirty="0">
                <a:cs typeface="Calibri"/>
              </a:rPr>
              <a:t>have</a:t>
            </a:r>
            <a:r>
              <a:rPr lang="en-US" sz="3200" spc="10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spacious</a:t>
            </a:r>
            <a:r>
              <a:rPr lang="en-US" sz="320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and </a:t>
            </a:r>
            <a:r>
              <a:rPr lang="en-US" sz="3200" spc="-10" dirty="0">
                <a:cs typeface="Calibri"/>
              </a:rPr>
              <a:t>germ</a:t>
            </a:r>
            <a:r>
              <a:rPr lang="en-US" sz="3200" spc="25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free</a:t>
            </a:r>
            <a:r>
              <a:rPr lang="en-US" sz="3200" spc="25" dirty="0">
                <a:cs typeface="Calibri"/>
              </a:rPr>
              <a:t> </a:t>
            </a:r>
            <a:r>
              <a:rPr lang="en-US" sz="3200" spc="-15" dirty="0">
                <a:cs typeface="Calibri"/>
              </a:rPr>
              <a:t>storage</a:t>
            </a:r>
            <a:r>
              <a:rPr lang="en-US" sz="3200" spc="1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unit</a:t>
            </a:r>
            <a:r>
              <a:rPr lang="en-US" sz="3200" spc="-10" dirty="0">
                <a:cs typeface="Calibri"/>
              </a:rPr>
              <a:t> where</a:t>
            </a:r>
            <a:r>
              <a:rPr lang="en-US" sz="3200" spc="40" dirty="0">
                <a:cs typeface="Calibri"/>
              </a:rPr>
              <a:t> </a:t>
            </a:r>
            <a:r>
              <a:rPr lang="en-US" sz="3200" dirty="0">
                <a:cs typeface="Calibri"/>
              </a:rPr>
              <a:t>all</a:t>
            </a:r>
            <a:r>
              <a:rPr lang="en-US" sz="3200" spc="-2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the</a:t>
            </a:r>
            <a:r>
              <a:rPr lang="en-US" sz="3200" spc="5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products</a:t>
            </a:r>
            <a:r>
              <a:rPr lang="en-US" sz="3200" spc="30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after</a:t>
            </a:r>
            <a:r>
              <a:rPr lang="en-US" sz="3200" spc="-5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manufacturing </a:t>
            </a:r>
            <a:r>
              <a:rPr lang="en-US" sz="3200" spc="-345" dirty="0">
                <a:cs typeface="Calibri"/>
              </a:rPr>
              <a:t> </a:t>
            </a:r>
            <a:r>
              <a:rPr lang="en-US" sz="3200" spc="-15" dirty="0">
                <a:cs typeface="Calibri"/>
              </a:rPr>
              <a:t>are</a:t>
            </a:r>
            <a:r>
              <a:rPr lang="en-US" sz="3200" spc="10" dirty="0">
                <a:cs typeface="Calibri"/>
              </a:rPr>
              <a:t> </a:t>
            </a:r>
            <a:r>
              <a:rPr lang="en-US" sz="3200" spc="-15" dirty="0">
                <a:cs typeface="Calibri"/>
              </a:rPr>
              <a:t>stored.</a:t>
            </a:r>
            <a:endParaRPr lang="en-US" sz="3200" dirty="0">
              <a:cs typeface="Calibri"/>
            </a:endParaRPr>
          </a:p>
          <a:p>
            <a:pPr marL="83820" indent="-71755">
              <a:lnSpc>
                <a:spcPct val="100000"/>
              </a:lnSpc>
              <a:buFont typeface="Arial"/>
              <a:buChar char="•"/>
              <a:tabLst>
                <a:tab pos="84455" algn="l"/>
              </a:tabLst>
            </a:pPr>
            <a:r>
              <a:rPr lang="en-US" sz="3200" spc="-10" dirty="0" smtClean="0">
                <a:cs typeface="Calibri"/>
              </a:rPr>
              <a:t>    </a:t>
            </a:r>
            <a:r>
              <a:rPr lang="en-US" sz="3200" spc="-10" dirty="0" err="1" smtClean="0">
                <a:cs typeface="Calibri"/>
              </a:rPr>
              <a:t>Innovexia</a:t>
            </a:r>
            <a:r>
              <a:rPr lang="en-US" sz="3200" spc="-5" dirty="0" smtClean="0">
                <a:cs typeface="Calibri"/>
              </a:rPr>
              <a:t> </a:t>
            </a:r>
            <a:r>
              <a:rPr lang="en-US" sz="3200" spc="-15" dirty="0">
                <a:cs typeface="Calibri"/>
              </a:rPr>
              <a:t>Life</a:t>
            </a:r>
            <a:r>
              <a:rPr lang="en-US" sz="3200" spc="5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Sciences</a:t>
            </a:r>
            <a:r>
              <a:rPr lang="en-US" sz="3200" spc="10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provide</a:t>
            </a:r>
            <a:r>
              <a:rPr lang="en-US" sz="3200" spc="2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the</a:t>
            </a:r>
            <a:r>
              <a:rPr lang="en-US" sz="3200" spc="10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huge product</a:t>
            </a:r>
            <a:r>
              <a:rPr lang="en-US" sz="3200" spc="15" dirty="0">
                <a:cs typeface="Calibri"/>
              </a:rPr>
              <a:t> </a:t>
            </a:r>
            <a:r>
              <a:rPr lang="en-US" sz="3200" spc="-15" dirty="0">
                <a:cs typeface="Calibri"/>
              </a:rPr>
              <a:t>range</a:t>
            </a:r>
            <a:r>
              <a:rPr lang="en-US" sz="3200" spc="1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with</a:t>
            </a:r>
            <a:r>
              <a:rPr lang="en-US" sz="3200" spc="-1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the</a:t>
            </a:r>
            <a:r>
              <a:rPr lang="en-US" sz="3200" spc="10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best</a:t>
            </a:r>
            <a:r>
              <a:rPr lang="en-US" sz="320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quality</a:t>
            </a:r>
            <a:r>
              <a:rPr lang="en-US" sz="3200" spc="-25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packaging.</a:t>
            </a:r>
            <a:endParaRPr lang="en-US" sz="3200" dirty="0">
              <a:cs typeface="Calibri"/>
            </a:endParaRPr>
          </a:p>
          <a:p>
            <a:pPr marL="12700" marR="101600">
              <a:lnSpc>
                <a:spcPct val="100000"/>
              </a:lnSpc>
              <a:buFont typeface="Arial"/>
              <a:buChar char="•"/>
              <a:tabLst>
                <a:tab pos="84455" algn="l"/>
              </a:tabLst>
            </a:pPr>
            <a:r>
              <a:rPr lang="en-US" sz="3200" spc="-5" dirty="0" smtClean="0">
                <a:cs typeface="Calibri"/>
              </a:rPr>
              <a:t> The</a:t>
            </a:r>
            <a:r>
              <a:rPr lang="en-US" sz="3200" dirty="0" smtClean="0">
                <a:cs typeface="Calibri"/>
              </a:rPr>
              <a:t> </a:t>
            </a:r>
            <a:r>
              <a:rPr lang="en-US" sz="3200" spc="-15" dirty="0">
                <a:cs typeface="Calibri"/>
              </a:rPr>
              <a:t>company</a:t>
            </a:r>
            <a:r>
              <a:rPr lang="en-US" sz="3200" spc="5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regularly</a:t>
            </a:r>
            <a:r>
              <a:rPr lang="en-US" sz="3200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introduce</a:t>
            </a:r>
            <a:r>
              <a:rPr lang="en-US" sz="3200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new</a:t>
            </a:r>
            <a:r>
              <a:rPr lang="en-US" sz="3200" spc="2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and</a:t>
            </a:r>
            <a:r>
              <a:rPr lang="en-US" sz="3200" spc="-10" dirty="0">
                <a:cs typeface="Calibri"/>
              </a:rPr>
              <a:t> innovative</a:t>
            </a:r>
            <a:r>
              <a:rPr lang="en-US" sz="3200" dirty="0">
                <a:cs typeface="Calibri"/>
              </a:rPr>
              <a:t> </a:t>
            </a:r>
            <a:r>
              <a:rPr lang="en-US" sz="3200" spc="-15" dirty="0">
                <a:cs typeface="Calibri"/>
              </a:rPr>
              <a:t>range</a:t>
            </a:r>
            <a:r>
              <a:rPr lang="en-US" sz="3200" spc="5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of</a:t>
            </a:r>
            <a:r>
              <a:rPr lang="en-US" sz="320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drugs</a:t>
            </a:r>
            <a:r>
              <a:rPr lang="en-US" sz="3200" spc="5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to</a:t>
            </a:r>
            <a:r>
              <a:rPr lang="en-US" sz="3200" spc="-5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meet</a:t>
            </a:r>
            <a:r>
              <a:rPr lang="en-US" sz="3200" spc="25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the</a:t>
            </a:r>
            <a:r>
              <a:rPr lang="en-US" sz="3200" spc="5" dirty="0">
                <a:cs typeface="Calibri"/>
              </a:rPr>
              <a:t> </a:t>
            </a:r>
            <a:r>
              <a:rPr lang="en-US" sz="3200" spc="-15" dirty="0">
                <a:cs typeface="Calibri"/>
              </a:rPr>
              <a:t>market </a:t>
            </a:r>
            <a:r>
              <a:rPr lang="en-US" sz="3200" spc="-345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requirements.</a:t>
            </a:r>
            <a:endParaRPr lang="en-US" sz="3200" dirty="0">
              <a:cs typeface="Calibri"/>
            </a:endParaRPr>
          </a:p>
          <a:p>
            <a:pPr marL="83820" indent="-71755">
              <a:lnSpc>
                <a:spcPct val="100000"/>
              </a:lnSpc>
              <a:buFont typeface="Arial"/>
              <a:buChar char="•"/>
              <a:tabLst>
                <a:tab pos="84455" algn="l"/>
              </a:tabLst>
            </a:pPr>
            <a:r>
              <a:rPr lang="en-US" sz="3200" spc="-5" dirty="0" smtClean="0">
                <a:cs typeface="Calibri"/>
              </a:rPr>
              <a:t>   The</a:t>
            </a:r>
            <a:r>
              <a:rPr lang="en-US" sz="3200" spc="5" dirty="0" smtClean="0">
                <a:cs typeface="Calibri"/>
              </a:rPr>
              <a:t> </a:t>
            </a:r>
            <a:r>
              <a:rPr lang="en-US" sz="3200" spc="-15" dirty="0">
                <a:cs typeface="Calibri"/>
              </a:rPr>
              <a:t>entire</a:t>
            </a:r>
            <a:r>
              <a:rPr lang="en-US" sz="3200" spc="10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manufacturing</a:t>
            </a:r>
            <a:r>
              <a:rPr lang="en-US" sz="3200" spc="-5" dirty="0">
                <a:cs typeface="Calibri"/>
              </a:rPr>
              <a:t> </a:t>
            </a:r>
            <a:r>
              <a:rPr lang="en-US" sz="3200" spc="-20" dirty="0">
                <a:cs typeface="Calibri"/>
              </a:rPr>
              <a:t>takes</a:t>
            </a:r>
            <a:r>
              <a:rPr lang="en-US" sz="3200" spc="1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place</a:t>
            </a:r>
            <a:r>
              <a:rPr lang="en-US" sz="3200" spc="-15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in</a:t>
            </a:r>
            <a:r>
              <a:rPr lang="en-US" sz="3200" spc="-1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GMP</a:t>
            </a:r>
            <a:r>
              <a:rPr lang="en-US" sz="3200" spc="5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and</a:t>
            </a:r>
            <a:r>
              <a:rPr lang="en-US" sz="320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WHO</a:t>
            </a:r>
            <a:r>
              <a:rPr lang="en-US" sz="3200" spc="3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certified</a:t>
            </a:r>
            <a:r>
              <a:rPr lang="en-US" sz="3200" spc="5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plants</a:t>
            </a:r>
            <a:endParaRPr lang="en-US" sz="3200" dirty="0">
              <a:cs typeface="Calibri"/>
            </a:endParaRPr>
          </a:p>
          <a:p>
            <a:pPr marL="12700" marR="118110">
              <a:lnSpc>
                <a:spcPct val="100000"/>
              </a:lnSpc>
              <a:buFont typeface="Arial"/>
              <a:buChar char="•"/>
              <a:tabLst>
                <a:tab pos="84455" algn="l"/>
              </a:tabLst>
            </a:pPr>
            <a:r>
              <a:rPr lang="en-US" sz="3200" spc="-5" dirty="0" smtClean="0">
                <a:cs typeface="Calibri"/>
              </a:rPr>
              <a:t> The</a:t>
            </a:r>
            <a:r>
              <a:rPr lang="en-US" sz="3200" spc="5" dirty="0" smtClean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promotional</a:t>
            </a:r>
            <a:r>
              <a:rPr lang="en-US" sz="3200" spc="15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kit</a:t>
            </a:r>
            <a:r>
              <a:rPr lang="en-US" sz="3200" spc="1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that </a:t>
            </a:r>
            <a:r>
              <a:rPr lang="en-US" sz="3200" dirty="0">
                <a:cs typeface="Calibri"/>
              </a:rPr>
              <a:t>will</a:t>
            </a:r>
            <a:r>
              <a:rPr lang="en-US" sz="3200" spc="-1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include</a:t>
            </a:r>
            <a:r>
              <a:rPr lang="en-US" sz="3200" spc="-15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Sample,</a:t>
            </a:r>
            <a:r>
              <a:rPr lang="en-US" sz="3200" spc="5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ASM</a:t>
            </a:r>
            <a:r>
              <a:rPr lang="en-US" sz="3200" spc="5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bags,</a:t>
            </a:r>
            <a:r>
              <a:rPr lang="en-US" sz="3200" dirty="0">
                <a:cs typeface="Calibri"/>
              </a:rPr>
              <a:t> </a:t>
            </a:r>
            <a:r>
              <a:rPr lang="en-US" sz="3200" spc="-15" dirty="0">
                <a:cs typeface="Calibri"/>
              </a:rPr>
              <a:t>Pads</a:t>
            </a:r>
            <a:r>
              <a:rPr lang="en-US" sz="3200" spc="-5" dirty="0">
                <a:cs typeface="Calibri"/>
              </a:rPr>
              <a:t> Visual Aids,</a:t>
            </a:r>
            <a:r>
              <a:rPr lang="en-US" sz="3200" spc="5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LBL,</a:t>
            </a:r>
            <a:r>
              <a:rPr lang="en-US" sz="3200" spc="20" dirty="0">
                <a:cs typeface="Calibri"/>
              </a:rPr>
              <a:t> </a:t>
            </a:r>
            <a:r>
              <a:rPr lang="en-US" sz="3200" spc="20" dirty="0" smtClean="0">
                <a:cs typeface="Calibri"/>
              </a:rPr>
              <a:t>    </a:t>
            </a:r>
            <a:r>
              <a:rPr lang="en-US" sz="3200" spc="-10" dirty="0" smtClean="0">
                <a:cs typeface="Calibri"/>
              </a:rPr>
              <a:t>Reminder </a:t>
            </a:r>
            <a:r>
              <a:rPr lang="en-US" sz="3200" spc="-345" dirty="0" smtClean="0">
                <a:cs typeface="Calibri"/>
              </a:rPr>
              <a:t> </a:t>
            </a:r>
            <a:r>
              <a:rPr lang="en-US" sz="3200" spc="-15" dirty="0">
                <a:cs typeface="Calibri"/>
              </a:rPr>
              <a:t>cards,</a:t>
            </a:r>
            <a:r>
              <a:rPr lang="en-US" sz="3200" spc="5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Visiting</a:t>
            </a:r>
            <a:r>
              <a:rPr lang="en-US" sz="3200" spc="-25" dirty="0">
                <a:cs typeface="Calibri"/>
              </a:rPr>
              <a:t> </a:t>
            </a:r>
            <a:r>
              <a:rPr lang="en-US" sz="3200" spc="-15" dirty="0">
                <a:cs typeface="Calibri"/>
              </a:rPr>
              <a:t>card,</a:t>
            </a:r>
            <a:r>
              <a:rPr lang="en-US" sz="3200" spc="10" dirty="0">
                <a:cs typeface="Calibri"/>
              </a:rPr>
              <a:t> </a:t>
            </a:r>
            <a:r>
              <a:rPr lang="en-US" sz="3200" spc="-15" dirty="0">
                <a:cs typeface="Calibri"/>
              </a:rPr>
              <a:t>Order</a:t>
            </a:r>
            <a:r>
              <a:rPr lang="en-US" sz="3200" spc="25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books,</a:t>
            </a:r>
            <a:r>
              <a:rPr lang="en-US" sz="3200" spc="3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MR bags,</a:t>
            </a:r>
            <a:r>
              <a:rPr lang="en-US" sz="320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Gift</a:t>
            </a:r>
            <a:r>
              <a:rPr lang="en-US" sz="3200" spc="-15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articles</a:t>
            </a:r>
            <a:r>
              <a:rPr lang="en-US" sz="3200" dirty="0">
                <a:cs typeface="Calibri"/>
              </a:rPr>
              <a:t> </a:t>
            </a:r>
            <a:r>
              <a:rPr lang="en-US" sz="3200" spc="-15" dirty="0">
                <a:cs typeface="Calibri"/>
              </a:rPr>
              <a:t>for</a:t>
            </a:r>
            <a:r>
              <a:rPr lang="en-US" sz="3200" spc="1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making</a:t>
            </a:r>
            <a:r>
              <a:rPr lang="en-US" sz="3200" spc="-20" dirty="0">
                <a:cs typeface="Calibri"/>
              </a:rPr>
              <a:t> </a:t>
            </a:r>
            <a:r>
              <a:rPr lang="en-US" sz="3200" spc="-15" dirty="0">
                <a:cs typeface="Calibri"/>
              </a:rPr>
              <a:t>your</a:t>
            </a:r>
            <a:r>
              <a:rPr lang="en-US" sz="3200" spc="25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presence </a:t>
            </a:r>
            <a:r>
              <a:rPr lang="en-US" sz="3200" spc="-5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remarkable</a:t>
            </a:r>
            <a:r>
              <a:rPr lang="en-US" sz="3200" spc="1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in</a:t>
            </a:r>
            <a:r>
              <a:rPr lang="en-US" sz="3200" spc="-15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the</a:t>
            </a:r>
            <a:r>
              <a:rPr lang="en-US" sz="3200" spc="5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market.</a:t>
            </a:r>
            <a:endParaRPr lang="en-US" sz="3200" dirty="0">
              <a:cs typeface="Calibri"/>
            </a:endParaRPr>
          </a:p>
          <a:p>
            <a:pPr marL="12700" marR="14604">
              <a:lnSpc>
                <a:spcPct val="100000"/>
              </a:lnSpc>
              <a:buFont typeface="Arial"/>
              <a:buChar char="•"/>
              <a:tabLst>
                <a:tab pos="84455" algn="l"/>
              </a:tabLst>
            </a:pPr>
            <a:r>
              <a:rPr lang="en-US" sz="3200" spc="-40" dirty="0" smtClean="0">
                <a:cs typeface="Calibri"/>
              </a:rPr>
              <a:t>  We</a:t>
            </a:r>
            <a:r>
              <a:rPr lang="en-US" sz="3200" spc="20" dirty="0" smtClean="0">
                <a:cs typeface="Calibri"/>
              </a:rPr>
              <a:t> </a:t>
            </a:r>
            <a:r>
              <a:rPr lang="en-US" sz="3200" spc="-20" dirty="0">
                <a:cs typeface="Calibri"/>
              </a:rPr>
              <a:t>keep</a:t>
            </a:r>
            <a:r>
              <a:rPr lang="en-US" sz="3200" spc="10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our</a:t>
            </a:r>
            <a:r>
              <a:rPr lang="en-US" sz="3200" spc="2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associates</a:t>
            </a:r>
            <a:r>
              <a:rPr lang="en-US" sz="3200" spc="5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well</a:t>
            </a:r>
            <a:r>
              <a:rPr lang="en-US" sz="3200" spc="5" dirty="0">
                <a:cs typeface="Calibri"/>
              </a:rPr>
              <a:t> </a:t>
            </a:r>
            <a:r>
              <a:rPr lang="en-US" sz="3200" spc="-15" dirty="0">
                <a:cs typeface="Calibri"/>
              </a:rPr>
              <a:t>aware</a:t>
            </a:r>
            <a:r>
              <a:rPr lang="en-US" sz="3200" spc="1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of</a:t>
            </a:r>
            <a:r>
              <a:rPr lang="en-US" sz="3200" spc="2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the</a:t>
            </a:r>
            <a:r>
              <a:rPr lang="en-US" sz="3200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latest</a:t>
            </a:r>
            <a:r>
              <a:rPr lang="en-US" sz="3200" spc="-2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launch</a:t>
            </a:r>
            <a:r>
              <a:rPr lang="en-US" sz="3200" spc="-1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and</a:t>
            </a:r>
            <a:r>
              <a:rPr lang="en-US" sz="3200" spc="-10" dirty="0">
                <a:cs typeface="Calibri"/>
              </a:rPr>
              <a:t> development</a:t>
            </a:r>
            <a:r>
              <a:rPr lang="en-US" sz="3200" spc="25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in</a:t>
            </a:r>
            <a:r>
              <a:rPr lang="en-US" sz="3200" spc="-1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the</a:t>
            </a:r>
            <a:r>
              <a:rPr lang="en-US" sz="3200" spc="10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Company </a:t>
            </a:r>
            <a:r>
              <a:rPr lang="en-US" sz="3200" spc="-345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with</a:t>
            </a:r>
            <a:r>
              <a:rPr lang="en-US" sz="3200" spc="-1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the </a:t>
            </a:r>
            <a:r>
              <a:rPr lang="en-US" sz="3200" spc="-10" dirty="0">
                <a:cs typeface="Calibri"/>
              </a:rPr>
              <a:t>help</a:t>
            </a:r>
            <a:r>
              <a:rPr lang="en-US" sz="320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of</a:t>
            </a:r>
            <a:r>
              <a:rPr lang="en-US" sz="3200" spc="10" dirty="0">
                <a:cs typeface="Calibri"/>
              </a:rPr>
              <a:t> </a:t>
            </a:r>
            <a:r>
              <a:rPr lang="en-US" sz="3200" spc="-25" dirty="0">
                <a:cs typeface="Calibri"/>
              </a:rPr>
              <a:t>newsletter.</a:t>
            </a:r>
            <a:endParaRPr lang="en-US" sz="3200" dirty="0">
              <a:cs typeface="Calibri"/>
            </a:endParaRPr>
          </a:p>
          <a:p>
            <a:pPr marL="83820" indent="-71755">
              <a:lnSpc>
                <a:spcPct val="100000"/>
              </a:lnSpc>
              <a:buFont typeface="Arial"/>
              <a:buChar char="•"/>
              <a:tabLst>
                <a:tab pos="84455" algn="l"/>
              </a:tabLst>
            </a:pPr>
            <a:r>
              <a:rPr lang="en-US" sz="3200" spc="-5" dirty="0" smtClean="0">
                <a:cs typeface="Calibri"/>
              </a:rPr>
              <a:t>   All</a:t>
            </a:r>
            <a:r>
              <a:rPr lang="en-US" sz="3200" spc="-10" dirty="0" smtClean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the</a:t>
            </a:r>
            <a:r>
              <a:rPr lang="en-US" sz="320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delivery</a:t>
            </a:r>
            <a:r>
              <a:rPr lang="en-US" sz="3200" spc="1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is</a:t>
            </a:r>
            <a:r>
              <a:rPr lang="en-US" sz="3200" spc="-1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made</a:t>
            </a:r>
            <a:r>
              <a:rPr lang="en-US" sz="3200" spc="5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within</a:t>
            </a:r>
            <a:r>
              <a:rPr lang="en-US" sz="3200" spc="-1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the </a:t>
            </a:r>
            <a:r>
              <a:rPr lang="en-US" sz="3200" spc="-10" dirty="0">
                <a:cs typeface="Calibri"/>
              </a:rPr>
              <a:t>24</a:t>
            </a:r>
            <a:r>
              <a:rPr lang="en-US" sz="3200" spc="20" dirty="0">
                <a:cs typeface="Calibri"/>
              </a:rPr>
              <a:t> </a:t>
            </a:r>
            <a:r>
              <a:rPr lang="en-US" sz="3200" spc="-15" dirty="0">
                <a:cs typeface="Calibri"/>
              </a:rPr>
              <a:t>hours</a:t>
            </a:r>
            <a:r>
              <a:rPr lang="en-US" sz="3200" spc="1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of</a:t>
            </a:r>
            <a:r>
              <a:rPr lang="en-US" sz="3200" spc="1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placing</a:t>
            </a:r>
            <a:r>
              <a:rPr lang="en-US" sz="3200" spc="-30" dirty="0">
                <a:cs typeface="Calibri"/>
              </a:rPr>
              <a:t> </a:t>
            </a:r>
            <a:r>
              <a:rPr lang="en-US" sz="3200" spc="-20" dirty="0">
                <a:cs typeface="Calibri"/>
              </a:rPr>
              <a:t>orders.</a:t>
            </a:r>
            <a:endParaRPr lang="en-US" sz="3200" dirty="0">
              <a:cs typeface="Calibri"/>
            </a:endParaRPr>
          </a:p>
          <a:p>
            <a:pPr marL="0" indent="0">
              <a:buNone/>
            </a:pPr>
            <a:endParaRPr lang="en-IN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76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6657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71463" y="185738"/>
            <a:ext cx="11210925" cy="66722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3600" b="1" dirty="0" smtClean="0">
                <a:solidFill>
                  <a:srgbClr val="002060"/>
                </a:solidFill>
              </a:rPr>
              <a:t> Basic Information</a:t>
            </a:r>
          </a:p>
          <a:p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IN" b="1" dirty="0" smtClean="0"/>
              <a:t>Director:</a:t>
            </a:r>
          </a:p>
          <a:p>
            <a:endParaRPr lang="en-US" b="1" i="1" dirty="0" smtClean="0">
              <a:solidFill>
                <a:srgbClr val="002060"/>
              </a:solidFill>
            </a:endParaRPr>
          </a:p>
          <a:p>
            <a:r>
              <a:rPr lang="en-IN" b="1" dirty="0" smtClean="0"/>
              <a:t>Company CEO: </a:t>
            </a:r>
            <a:r>
              <a:rPr lang="en-IN" b="1" dirty="0" err="1" smtClean="0">
                <a:solidFill>
                  <a:schemeClr val="accent2">
                    <a:lumMod val="75000"/>
                  </a:schemeClr>
                </a:solidFill>
              </a:rPr>
              <a:t>Mr.</a:t>
            </a:r>
            <a:r>
              <a:rPr lang="en-IN" dirty="0" err="1" smtClean="0">
                <a:solidFill>
                  <a:schemeClr val="accent2">
                    <a:lumMod val="75000"/>
                  </a:schemeClr>
                </a:solidFill>
              </a:rPr>
              <a:t>Sandeep</a:t>
            </a:r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IN" dirty="0" err="1" smtClean="0">
                <a:solidFill>
                  <a:schemeClr val="accent2">
                    <a:lumMod val="75000"/>
                  </a:schemeClr>
                </a:solidFill>
              </a:rPr>
              <a:t>Khajuria</a:t>
            </a:r>
            <a:endParaRPr lang="en-IN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IN" b="1" dirty="0"/>
              <a:t>Year of </a:t>
            </a:r>
            <a:r>
              <a:rPr lang="en-IN" b="1" dirty="0" smtClean="0"/>
              <a:t>Establishment: </a:t>
            </a:r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2011</a:t>
            </a:r>
          </a:p>
          <a:p>
            <a:r>
              <a:rPr lang="en-IN" b="1" dirty="0"/>
              <a:t>Legal Status of </a:t>
            </a:r>
            <a:r>
              <a:rPr lang="en-IN" b="1" dirty="0" smtClean="0"/>
              <a:t>Firm: </a:t>
            </a:r>
            <a:r>
              <a:rPr lang="en-IN" dirty="0" smtClean="0">
                <a:solidFill>
                  <a:schemeClr val="accent4">
                    <a:lumMod val="50000"/>
                  </a:schemeClr>
                </a:solidFill>
              </a:rPr>
              <a:t>Limited </a:t>
            </a:r>
            <a:r>
              <a:rPr lang="en-IN" dirty="0">
                <a:solidFill>
                  <a:schemeClr val="accent4">
                    <a:lumMod val="50000"/>
                  </a:schemeClr>
                </a:solidFill>
              </a:rPr>
              <a:t>Company (Ltd./</a:t>
            </a:r>
            <a:r>
              <a:rPr lang="en-IN" dirty="0" err="1">
                <a:solidFill>
                  <a:schemeClr val="accent4">
                    <a:lumMod val="50000"/>
                  </a:schemeClr>
                </a:solidFill>
              </a:rPr>
              <a:t>Pvt.Ltd</a:t>
            </a:r>
            <a:r>
              <a:rPr lang="en-IN" dirty="0">
                <a:solidFill>
                  <a:schemeClr val="accent4">
                    <a:lumMod val="50000"/>
                  </a:schemeClr>
                </a:solidFill>
              </a:rPr>
              <a:t>.)</a:t>
            </a:r>
            <a:endParaRPr lang="en-US" b="1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IN" b="1" dirty="0"/>
              <a:t>Nature of </a:t>
            </a:r>
            <a:r>
              <a:rPr lang="en-IN" b="1" dirty="0" smtClean="0"/>
              <a:t>Business</a:t>
            </a:r>
            <a:r>
              <a:rPr lang="en-IN" b="1" dirty="0" smtClean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en-IN" dirty="0">
                <a:solidFill>
                  <a:schemeClr val="accent4">
                    <a:lumMod val="50000"/>
                  </a:schemeClr>
                </a:solidFill>
              </a:rPr>
              <a:t>Manufacturer</a:t>
            </a:r>
            <a:endParaRPr lang="en-IN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IN" b="1" dirty="0" smtClean="0"/>
              <a:t>Key Customers:</a:t>
            </a:r>
          </a:p>
          <a:p>
            <a:pPr lvl="2"/>
            <a:r>
              <a:rPr lang="en-IN" sz="2400" dirty="0">
                <a:solidFill>
                  <a:schemeClr val="accent2"/>
                </a:solidFill>
              </a:rPr>
              <a:t>Star Pharmaceuticals</a:t>
            </a:r>
          </a:p>
          <a:p>
            <a:pPr lvl="2"/>
            <a:r>
              <a:rPr lang="en-IN" sz="2400" dirty="0">
                <a:solidFill>
                  <a:schemeClr val="accent2"/>
                </a:solidFill>
              </a:rPr>
              <a:t>J. P. </a:t>
            </a:r>
            <a:r>
              <a:rPr lang="en-IN" sz="2400" dirty="0" err="1">
                <a:solidFill>
                  <a:schemeClr val="accent2"/>
                </a:solidFill>
              </a:rPr>
              <a:t>Pharma</a:t>
            </a:r>
            <a:endParaRPr lang="en-IN" sz="2400" dirty="0">
              <a:solidFill>
                <a:schemeClr val="accent2"/>
              </a:solidFill>
            </a:endParaRPr>
          </a:p>
          <a:p>
            <a:pPr lvl="2"/>
            <a:r>
              <a:rPr lang="en-IN" sz="2400" dirty="0">
                <a:solidFill>
                  <a:schemeClr val="accent2"/>
                </a:solidFill>
              </a:rPr>
              <a:t>ARN </a:t>
            </a:r>
            <a:r>
              <a:rPr lang="en-IN" sz="2400" dirty="0" err="1">
                <a:solidFill>
                  <a:schemeClr val="accent2"/>
                </a:solidFill>
              </a:rPr>
              <a:t>Purna</a:t>
            </a:r>
            <a:r>
              <a:rPr lang="en-IN" sz="2400" dirty="0">
                <a:solidFill>
                  <a:schemeClr val="accent2"/>
                </a:solidFill>
              </a:rPr>
              <a:t> </a:t>
            </a:r>
            <a:r>
              <a:rPr lang="en-IN" sz="2400" dirty="0" smtClean="0">
                <a:solidFill>
                  <a:schemeClr val="accent2"/>
                </a:solidFill>
              </a:rPr>
              <a:t>Agency</a:t>
            </a:r>
            <a:endParaRPr lang="en-IN" sz="2400" b="1" dirty="0">
              <a:solidFill>
                <a:schemeClr val="accent2"/>
              </a:solidFill>
            </a:endParaRPr>
          </a:p>
          <a:p>
            <a:pPr lvl="0"/>
            <a:r>
              <a:rPr lang="en-IN" b="1" dirty="0" smtClean="0"/>
              <a:t> </a:t>
            </a:r>
            <a:r>
              <a:rPr lang="en-IN" b="1" dirty="0"/>
              <a:t>Registered </a:t>
            </a:r>
            <a:r>
              <a:rPr lang="en-IN" b="1" dirty="0" smtClean="0"/>
              <a:t>Address: </a:t>
            </a:r>
            <a:r>
              <a:rPr lang="en-IN" dirty="0">
                <a:solidFill>
                  <a:srgbClr val="C00000"/>
                </a:solidFill>
              </a:rPr>
              <a:t>SCF - 495, 2nd Floor, Motor Market, Mani </a:t>
            </a:r>
            <a:r>
              <a:rPr lang="en-IN" dirty="0" err="1">
                <a:solidFill>
                  <a:srgbClr val="C00000"/>
                </a:solidFill>
              </a:rPr>
              <a:t>Majra</a:t>
            </a:r>
            <a:r>
              <a:rPr lang="en-IN" dirty="0">
                <a:solidFill>
                  <a:srgbClr val="C00000"/>
                </a:solidFill>
              </a:rPr>
              <a:t>, Chandigarh- 160017, Chandigarh, </a:t>
            </a:r>
            <a:r>
              <a:rPr lang="en-IN" dirty="0" smtClean="0">
                <a:solidFill>
                  <a:srgbClr val="C00000"/>
                </a:solidFill>
              </a:rPr>
              <a:t>India</a:t>
            </a:r>
          </a:p>
          <a:p>
            <a:pPr lvl="0"/>
            <a:r>
              <a:rPr lang="en-IN" b="1" dirty="0"/>
              <a:t>Annual </a:t>
            </a:r>
            <a:r>
              <a:rPr lang="en-IN" b="1" dirty="0" smtClean="0"/>
              <a:t>Turnover: </a:t>
            </a:r>
            <a:r>
              <a:rPr lang="en-IN" dirty="0">
                <a:solidFill>
                  <a:srgbClr val="7030A0"/>
                </a:solidFill>
              </a:rPr>
              <a:t>2012-13 </a:t>
            </a:r>
            <a:r>
              <a:rPr lang="en-IN" dirty="0" err="1">
                <a:solidFill>
                  <a:srgbClr val="7030A0"/>
                </a:solidFill>
              </a:rPr>
              <a:t>Upto</a:t>
            </a:r>
            <a:r>
              <a:rPr lang="en-IN" dirty="0">
                <a:solidFill>
                  <a:srgbClr val="7030A0"/>
                </a:solidFill>
              </a:rPr>
              <a:t> </a:t>
            </a:r>
            <a:r>
              <a:rPr lang="en-IN" dirty="0" err="1">
                <a:solidFill>
                  <a:srgbClr val="7030A0"/>
                </a:solidFill>
              </a:rPr>
              <a:t>Rs</a:t>
            </a:r>
            <a:r>
              <a:rPr lang="en-IN" dirty="0">
                <a:solidFill>
                  <a:srgbClr val="7030A0"/>
                </a:solidFill>
              </a:rPr>
              <a:t>. 50 Lakh</a:t>
            </a:r>
            <a:endParaRPr lang="en-IN" dirty="0" smtClean="0">
              <a:solidFill>
                <a:srgbClr val="7030A0"/>
              </a:solidFill>
            </a:endParaRPr>
          </a:p>
          <a:p>
            <a:pPr lvl="0"/>
            <a:endParaRPr lang="en-US" dirty="0" smtClean="0">
              <a:solidFill>
                <a:srgbClr val="7030A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044411" y="715245"/>
            <a:ext cx="25162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dirty="0" smtClean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ROHIT </a:t>
            </a:r>
            <a:r>
              <a:rPr lang="en-IN" sz="2400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SHARMA</a:t>
            </a:r>
            <a:endParaRPr lang="en-IN" sz="2400" dirty="0">
              <a:solidFill>
                <a:schemeClr val="accent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44411" y="1176910"/>
            <a:ext cx="2794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REECHA SHARMA</a:t>
            </a:r>
            <a:endParaRPr lang="en-IN" sz="2400" dirty="0">
              <a:solidFill>
                <a:schemeClr val="accent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2638" y="126790"/>
            <a:ext cx="2381250" cy="117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32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9492" y="235527"/>
            <a:ext cx="11665526" cy="6824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7210">
              <a:lnSpc>
                <a:spcPct val="100000"/>
              </a:lnSpc>
              <a:spcBef>
                <a:spcPts val="100"/>
              </a:spcBef>
            </a:pPr>
            <a:r>
              <a:rPr lang="en-US" b="1" dirty="0" smtClean="0">
                <a:cs typeface="Calibri"/>
              </a:rPr>
              <a:t>                                  </a:t>
            </a:r>
            <a:r>
              <a:rPr lang="en-US" sz="3600" b="1" dirty="0" err="1" smtClean="0">
                <a:cs typeface="Calibri"/>
              </a:rPr>
              <a:t>Pharma</a:t>
            </a:r>
            <a:r>
              <a:rPr lang="en-US" sz="3600" b="1" spc="-45" dirty="0" smtClean="0">
                <a:cs typeface="Calibri"/>
              </a:rPr>
              <a:t> </a:t>
            </a:r>
            <a:r>
              <a:rPr lang="en-US" sz="3600" b="1" spc="-10" dirty="0">
                <a:cs typeface="Calibri"/>
              </a:rPr>
              <a:t>Company</a:t>
            </a:r>
            <a:r>
              <a:rPr lang="en-US" sz="3600" b="1" spc="380" dirty="0">
                <a:cs typeface="Calibri"/>
              </a:rPr>
              <a:t> </a:t>
            </a:r>
            <a:r>
              <a:rPr lang="en-US" sz="3600" b="1" dirty="0">
                <a:cs typeface="Calibri"/>
              </a:rPr>
              <a:t>-</a:t>
            </a:r>
            <a:r>
              <a:rPr lang="en-US" sz="3600" b="1" spc="5" dirty="0">
                <a:cs typeface="Calibri"/>
              </a:rPr>
              <a:t> </a:t>
            </a:r>
            <a:r>
              <a:rPr lang="en-US" sz="3600" b="1" spc="-10" dirty="0" err="1">
                <a:cs typeface="Calibri"/>
              </a:rPr>
              <a:t>Innovexia</a:t>
            </a:r>
            <a:endParaRPr lang="en-US" sz="3600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lang="en-US" sz="1750" dirty="0"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lang="en-US" sz="2400" spc="-10" dirty="0" err="1">
                <a:cs typeface="Calibri"/>
              </a:rPr>
              <a:t>Innovexia</a:t>
            </a:r>
            <a:r>
              <a:rPr lang="en-US" sz="2400" spc="10" dirty="0">
                <a:cs typeface="Calibri"/>
              </a:rPr>
              <a:t> </a:t>
            </a:r>
            <a:r>
              <a:rPr lang="en-US" sz="2400" spc="-20" dirty="0">
                <a:cs typeface="Calibri"/>
              </a:rPr>
              <a:t>Life</a:t>
            </a:r>
            <a:r>
              <a:rPr lang="en-US" sz="2400" spc="25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Sciences</a:t>
            </a:r>
            <a:r>
              <a:rPr lang="en-US" sz="2400" spc="35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Pvt</a:t>
            </a:r>
            <a:r>
              <a:rPr lang="en-US" sz="2400" spc="5" dirty="0">
                <a:cs typeface="Calibri"/>
              </a:rPr>
              <a:t> </a:t>
            </a:r>
            <a:r>
              <a:rPr lang="en-US" sz="2400" spc="-25" dirty="0">
                <a:cs typeface="Calibri"/>
              </a:rPr>
              <a:t>Ltd</a:t>
            </a:r>
            <a:r>
              <a:rPr lang="en-US" sz="2400" spc="35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is</a:t>
            </a:r>
            <a:r>
              <a:rPr lang="en-US" sz="2400" spc="10" dirty="0">
                <a:cs typeface="Calibri"/>
              </a:rPr>
              <a:t> </a:t>
            </a:r>
            <a:r>
              <a:rPr lang="en-US" sz="2400" dirty="0">
                <a:cs typeface="Calibri"/>
              </a:rPr>
              <a:t>a </a:t>
            </a:r>
            <a:r>
              <a:rPr lang="en-US" sz="2400" spc="-15" dirty="0">
                <a:cs typeface="Calibri"/>
              </a:rPr>
              <a:t>profound</a:t>
            </a:r>
            <a:r>
              <a:rPr lang="en-US" sz="2400" spc="25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name</a:t>
            </a:r>
            <a:r>
              <a:rPr lang="en-US" sz="2400" spc="10" dirty="0">
                <a:cs typeface="Calibri"/>
              </a:rPr>
              <a:t> </a:t>
            </a:r>
            <a:r>
              <a:rPr lang="en-US" sz="2400" dirty="0">
                <a:cs typeface="Calibri"/>
              </a:rPr>
              <a:t>in</a:t>
            </a:r>
            <a:r>
              <a:rPr lang="en-US" sz="2400" spc="15" dirty="0">
                <a:cs typeface="Calibri"/>
              </a:rPr>
              <a:t> </a:t>
            </a:r>
            <a:r>
              <a:rPr lang="en-US" sz="2400" dirty="0">
                <a:cs typeface="Calibri"/>
              </a:rPr>
              <a:t>the</a:t>
            </a:r>
            <a:r>
              <a:rPr lang="en-US" sz="2400" spc="10" dirty="0">
                <a:cs typeface="Calibri"/>
              </a:rPr>
              <a:t> </a:t>
            </a:r>
            <a:r>
              <a:rPr lang="en-US" sz="2400" spc="-10" dirty="0">
                <a:cs typeface="Calibri"/>
              </a:rPr>
              <a:t>pharmaceutical</a:t>
            </a:r>
            <a:r>
              <a:rPr lang="en-US" sz="2400" spc="25" dirty="0">
                <a:cs typeface="Calibri"/>
              </a:rPr>
              <a:t> </a:t>
            </a:r>
            <a:r>
              <a:rPr lang="en-US" sz="2400" spc="-35" dirty="0">
                <a:cs typeface="Calibri"/>
              </a:rPr>
              <a:t>sector. </a:t>
            </a:r>
            <a:r>
              <a:rPr lang="en-US" sz="2400" spc="-395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The </a:t>
            </a:r>
            <a:r>
              <a:rPr lang="en-US" sz="2400" spc="-10" dirty="0">
                <a:cs typeface="Calibri"/>
              </a:rPr>
              <a:t>company</a:t>
            </a:r>
            <a:r>
              <a:rPr lang="en-US" sz="2400" spc="10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is</a:t>
            </a:r>
            <a:r>
              <a:rPr lang="en-US" sz="2400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best</a:t>
            </a:r>
            <a:r>
              <a:rPr lang="en-US" sz="2400" spc="5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known</a:t>
            </a:r>
            <a:r>
              <a:rPr lang="en-US" sz="2400" spc="5" dirty="0">
                <a:cs typeface="Calibri"/>
              </a:rPr>
              <a:t> </a:t>
            </a:r>
            <a:r>
              <a:rPr lang="en-US" sz="2400" spc="-15" dirty="0">
                <a:cs typeface="Calibri"/>
              </a:rPr>
              <a:t>for</a:t>
            </a:r>
            <a:r>
              <a:rPr lang="en-US" sz="2400" spc="-10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PCD</a:t>
            </a:r>
            <a:r>
              <a:rPr lang="en-US" sz="2400" spc="25" dirty="0">
                <a:cs typeface="Calibri"/>
              </a:rPr>
              <a:t> </a:t>
            </a:r>
            <a:r>
              <a:rPr lang="en-US" sz="2400" spc="-5" dirty="0" err="1">
                <a:cs typeface="Calibri"/>
              </a:rPr>
              <a:t>Pharma</a:t>
            </a:r>
            <a:r>
              <a:rPr lang="en-US" sz="2400" spc="10" dirty="0">
                <a:cs typeface="Calibri"/>
              </a:rPr>
              <a:t> </a:t>
            </a:r>
            <a:r>
              <a:rPr lang="en-US" sz="2400" spc="-10" dirty="0">
                <a:cs typeface="Calibri"/>
              </a:rPr>
              <a:t>Franchise</a:t>
            </a:r>
            <a:r>
              <a:rPr lang="en-US" sz="2400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business</a:t>
            </a:r>
            <a:r>
              <a:rPr lang="en-US" sz="2400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with</a:t>
            </a:r>
            <a:r>
              <a:rPr lang="en-US" sz="2400" spc="5" dirty="0">
                <a:cs typeface="Calibri"/>
              </a:rPr>
              <a:t> </a:t>
            </a:r>
            <a:r>
              <a:rPr lang="en-US" sz="2400" dirty="0">
                <a:cs typeface="Calibri"/>
              </a:rPr>
              <a:t>the </a:t>
            </a:r>
            <a:r>
              <a:rPr lang="en-US" sz="2400" spc="5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minimum</a:t>
            </a:r>
            <a:r>
              <a:rPr lang="en-US" sz="2400" spc="15" dirty="0">
                <a:cs typeface="Calibri"/>
              </a:rPr>
              <a:t> </a:t>
            </a:r>
            <a:r>
              <a:rPr lang="en-US" sz="2400" spc="-10" dirty="0">
                <a:cs typeface="Calibri"/>
              </a:rPr>
              <a:t>investment.</a:t>
            </a:r>
            <a:r>
              <a:rPr lang="en-US" sz="2400" spc="-20" dirty="0">
                <a:cs typeface="Calibri"/>
              </a:rPr>
              <a:t> </a:t>
            </a:r>
            <a:r>
              <a:rPr lang="en-US" sz="2400" spc="-35" dirty="0">
                <a:cs typeface="Calibri"/>
              </a:rPr>
              <a:t>We</a:t>
            </a:r>
            <a:r>
              <a:rPr lang="en-US" sz="2400" spc="5" dirty="0">
                <a:cs typeface="Calibri"/>
              </a:rPr>
              <a:t> </a:t>
            </a:r>
            <a:r>
              <a:rPr lang="en-US" sz="2400" spc="-10" dirty="0">
                <a:cs typeface="Calibri"/>
              </a:rPr>
              <a:t>are</a:t>
            </a:r>
            <a:r>
              <a:rPr lang="en-US" sz="2400" spc="20" dirty="0">
                <a:cs typeface="Calibri"/>
              </a:rPr>
              <a:t> </a:t>
            </a:r>
            <a:r>
              <a:rPr lang="en-US" sz="2400" spc="-10" dirty="0">
                <a:cs typeface="Calibri"/>
              </a:rPr>
              <a:t>involved</a:t>
            </a:r>
            <a:r>
              <a:rPr lang="en-US" sz="2400" spc="10" dirty="0">
                <a:cs typeface="Calibri"/>
              </a:rPr>
              <a:t> </a:t>
            </a:r>
            <a:r>
              <a:rPr lang="en-US" sz="2400" dirty="0">
                <a:cs typeface="Calibri"/>
              </a:rPr>
              <a:t>in the</a:t>
            </a:r>
            <a:r>
              <a:rPr lang="en-US" sz="2400" spc="15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manufacturing,</a:t>
            </a:r>
            <a:r>
              <a:rPr lang="en-US" sz="2400" spc="20" dirty="0">
                <a:cs typeface="Calibri"/>
              </a:rPr>
              <a:t> </a:t>
            </a:r>
            <a:r>
              <a:rPr lang="en-US" sz="2400" dirty="0">
                <a:cs typeface="Calibri"/>
              </a:rPr>
              <a:t>supplying, </a:t>
            </a:r>
            <a:r>
              <a:rPr lang="en-US" sz="2400" spc="-10" dirty="0">
                <a:cs typeface="Calibri"/>
              </a:rPr>
              <a:t>trading </a:t>
            </a:r>
            <a:r>
              <a:rPr lang="en-US" sz="2400" spc="-395" dirty="0">
                <a:cs typeface="Calibri"/>
              </a:rPr>
              <a:t> </a:t>
            </a:r>
            <a:r>
              <a:rPr lang="en-US" sz="2400" dirty="0">
                <a:cs typeface="Calibri"/>
              </a:rPr>
              <a:t>and</a:t>
            </a:r>
            <a:r>
              <a:rPr lang="en-US" sz="2400" spc="10" dirty="0">
                <a:cs typeface="Calibri"/>
              </a:rPr>
              <a:t> </a:t>
            </a:r>
            <a:r>
              <a:rPr lang="en-US" sz="2400" spc="-10" dirty="0">
                <a:cs typeface="Calibri"/>
              </a:rPr>
              <a:t>marketing</a:t>
            </a:r>
            <a:r>
              <a:rPr lang="en-US" sz="2400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of</a:t>
            </a:r>
            <a:r>
              <a:rPr lang="en-US" sz="2400" spc="10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high</a:t>
            </a:r>
            <a:r>
              <a:rPr lang="en-US" sz="2400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quality</a:t>
            </a:r>
            <a:r>
              <a:rPr lang="en-US" sz="2400" spc="20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pharmaceutical</a:t>
            </a:r>
            <a:r>
              <a:rPr lang="en-US" sz="2400" spc="5" dirty="0">
                <a:cs typeface="Calibri"/>
              </a:rPr>
              <a:t> </a:t>
            </a:r>
            <a:r>
              <a:rPr lang="en-US" sz="2400" spc="-10" dirty="0">
                <a:cs typeface="Calibri"/>
              </a:rPr>
              <a:t>products</a:t>
            </a:r>
            <a:r>
              <a:rPr lang="en-US" sz="2400" spc="10" dirty="0">
                <a:cs typeface="Calibri"/>
              </a:rPr>
              <a:t> </a:t>
            </a:r>
            <a:r>
              <a:rPr lang="en-US" sz="2400" dirty="0">
                <a:cs typeface="Calibri"/>
              </a:rPr>
              <a:t>all</a:t>
            </a:r>
            <a:r>
              <a:rPr lang="en-US" sz="2400" spc="-5" dirty="0">
                <a:cs typeface="Calibri"/>
              </a:rPr>
              <a:t> </a:t>
            </a:r>
            <a:r>
              <a:rPr lang="en-US" sz="2400" spc="-10" dirty="0">
                <a:cs typeface="Calibri"/>
              </a:rPr>
              <a:t>over</a:t>
            </a:r>
            <a:r>
              <a:rPr lang="en-US" sz="2400" dirty="0">
                <a:cs typeface="Calibri"/>
              </a:rPr>
              <a:t> the</a:t>
            </a:r>
            <a:r>
              <a:rPr lang="en-US" sz="2400" spc="15" dirty="0">
                <a:cs typeface="Calibri"/>
              </a:rPr>
              <a:t> </a:t>
            </a:r>
            <a:r>
              <a:rPr lang="en-US" sz="2400" spc="-20" dirty="0">
                <a:cs typeface="Calibri"/>
              </a:rPr>
              <a:t>country.</a:t>
            </a:r>
            <a:endParaRPr lang="en-US" sz="2400" dirty="0">
              <a:cs typeface="Calibri"/>
            </a:endParaRPr>
          </a:p>
          <a:p>
            <a:pPr marL="12700" marR="198755">
              <a:lnSpc>
                <a:spcPct val="100000"/>
              </a:lnSpc>
              <a:spcBef>
                <a:spcPts val="5"/>
              </a:spcBef>
            </a:pPr>
            <a:r>
              <a:rPr lang="en-US" sz="2400" spc="-5" dirty="0" smtClean="0">
                <a:cs typeface="Calibri"/>
              </a:rPr>
              <a:t>Being</a:t>
            </a:r>
            <a:r>
              <a:rPr lang="en-US" sz="2400" spc="15" dirty="0" smtClean="0">
                <a:cs typeface="Calibri"/>
              </a:rPr>
              <a:t> </a:t>
            </a:r>
            <a:r>
              <a:rPr lang="en-US" sz="2400" spc="-10" dirty="0">
                <a:cs typeface="Calibri"/>
              </a:rPr>
              <a:t>company</a:t>
            </a:r>
            <a:r>
              <a:rPr lang="en-US" sz="2400" spc="15" dirty="0">
                <a:cs typeface="Calibri"/>
              </a:rPr>
              <a:t> </a:t>
            </a:r>
            <a:r>
              <a:rPr lang="en-US" sz="2400" spc="-10" dirty="0">
                <a:cs typeface="Calibri"/>
              </a:rPr>
              <a:t>have</a:t>
            </a:r>
            <a:r>
              <a:rPr lang="en-US" sz="2400" spc="-5" dirty="0">
                <a:cs typeface="Calibri"/>
              </a:rPr>
              <a:t> </a:t>
            </a:r>
            <a:r>
              <a:rPr lang="en-US" sz="2400" spc="-10" dirty="0">
                <a:cs typeface="Calibri"/>
              </a:rPr>
              <a:t>good </a:t>
            </a:r>
            <a:r>
              <a:rPr lang="en-US" sz="2400" spc="-390" dirty="0">
                <a:cs typeface="Calibri"/>
              </a:rPr>
              <a:t> </a:t>
            </a:r>
            <a:r>
              <a:rPr lang="en-US" sz="2400" spc="-10" dirty="0">
                <a:cs typeface="Calibri"/>
              </a:rPr>
              <a:t>reach</a:t>
            </a:r>
            <a:r>
              <a:rPr lang="en-US" sz="2400" spc="10" dirty="0">
                <a:cs typeface="Calibri"/>
              </a:rPr>
              <a:t> </a:t>
            </a:r>
            <a:r>
              <a:rPr lang="en-US" sz="2400" dirty="0">
                <a:cs typeface="Calibri"/>
              </a:rPr>
              <a:t>and</a:t>
            </a:r>
            <a:r>
              <a:rPr lang="en-US" sz="2400" spc="15" dirty="0">
                <a:cs typeface="Calibri"/>
              </a:rPr>
              <a:t> </a:t>
            </a:r>
            <a:r>
              <a:rPr lang="en-US" sz="2400" spc="-10" dirty="0">
                <a:cs typeface="Calibri"/>
              </a:rPr>
              <a:t>networking</a:t>
            </a:r>
            <a:r>
              <a:rPr lang="en-US" sz="2400" spc="15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with</a:t>
            </a:r>
            <a:r>
              <a:rPr lang="en-US" sz="2400" spc="10" dirty="0">
                <a:cs typeface="Calibri"/>
              </a:rPr>
              <a:t> </a:t>
            </a:r>
            <a:r>
              <a:rPr lang="en-US" sz="2400" dirty="0">
                <a:cs typeface="Calibri"/>
              </a:rPr>
              <a:t>the health</a:t>
            </a:r>
            <a:r>
              <a:rPr lang="en-US" sz="2400" spc="10" dirty="0">
                <a:cs typeface="Calibri"/>
              </a:rPr>
              <a:t> </a:t>
            </a:r>
            <a:r>
              <a:rPr lang="en-US" sz="2400" spc="-10" dirty="0">
                <a:cs typeface="Calibri"/>
              </a:rPr>
              <a:t>professionals</a:t>
            </a:r>
            <a:r>
              <a:rPr lang="en-US" sz="2400" spc="-5" dirty="0">
                <a:cs typeface="Calibri"/>
              </a:rPr>
              <a:t> </a:t>
            </a:r>
            <a:r>
              <a:rPr lang="en-US" sz="2400" dirty="0">
                <a:cs typeface="Calibri"/>
              </a:rPr>
              <a:t>and</a:t>
            </a:r>
            <a:r>
              <a:rPr lang="en-US" sz="2400" spc="-5" dirty="0">
                <a:cs typeface="Calibri"/>
              </a:rPr>
              <a:t> hospitals</a:t>
            </a:r>
            <a:r>
              <a:rPr lang="en-US" sz="2400" spc="-5" dirty="0" smtClean="0">
                <a:cs typeface="Calibri"/>
              </a:rPr>
              <a:t>.</a:t>
            </a:r>
          </a:p>
          <a:p>
            <a:pPr marL="12700" marR="198755">
              <a:lnSpc>
                <a:spcPct val="100000"/>
              </a:lnSpc>
              <a:spcBef>
                <a:spcPts val="5"/>
              </a:spcBef>
            </a:pPr>
            <a:r>
              <a:rPr lang="en-US" sz="2400" spc="-5" dirty="0">
                <a:cs typeface="Calibri"/>
              </a:rPr>
              <a:t> </a:t>
            </a:r>
            <a:r>
              <a:rPr lang="en-US" sz="2400" spc="-5" dirty="0" smtClean="0">
                <a:cs typeface="Calibri"/>
              </a:rPr>
              <a:t>        </a:t>
            </a:r>
            <a:r>
              <a:rPr lang="en-IN" sz="2400" b="1" dirty="0"/>
              <a:t>We are manufacturing and trader a wide assortment of Pharmaceutical Capsules, Anti Allergic Tablets, Pharmaceutical Tablets, Antacid Medicines, Pharmaceutical Syrup, Herbal Medicines and Protein Powder or many more.</a:t>
            </a:r>
            <a:endParaRPr lang="en-US" sz="2400" b="1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en-US" sz="2400" b="1" dirty="0">
              <a:cs typeface="Calibri"/>
            </a:endParaRPr>
          </a:p>
          <a:p>
            <a:pPr marL="12700" marR="73025">
              <a:lnSpc>
                <a:spcPct val="100000"/>
              </a:lnSpc>
            </a:pPr>
            <a:r>
              <a:rPr lang="en-US" sz="2400" spc="-35" dirty="0">
                <a:cs typeface="Calibri"/>
              </a:rPr>
              <a:t>We</a:t>
            </a:r>
            <a:r>
              <a:rPr lang="en-US" sz="2400" spc="-5" dirty="0">
                <a:cs typeface="Calibri"/>
              </a:rPr>
              <a:t> </a:t>
            </a:r>
            <a:r>
              <a:rPr lang="en-US" sz="2400" spc="-10" dirty="0">
                <a:cs typeface="Calibri"/>
              </a:rPr>
              <a:t>are</a:t>
            </a:r>
            <a:r>
              <a:rPr lang="en-US" sz="2400" spc="10" dirty="0">
                <a:cs typeface="Calibri"/>
              </a:rPr>
              <a:t> </a:t>
            </a:r>
            <a:r>
              <a:rPr lang="en-US" sz="2400" dirty="0">
                <a:cs typeface="Calibri"/>
              </a:rPr>
              <a:t>ISO</a:t>
            </a:r>
            <a:r>
              <a:rPr lang="en-US" sz="2400" spc="-20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9001:2008,</a:t>
            </a:r>
            <a:r>
              <a:rPr lang="en-US" sz="2400" spc="15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WHO</a:t>
            </a:r>
            <a:r>
              <a:rPr lang="en-US" sz="2400" spc="5" dirty="0">
                <a:cs typeface="Calibri"/>
              </a:rPr>
              <a:t> </a:t>
            </a:r>
            <a:r>
              <a:rPr lang="en-US" sz="2400" dirty="0">
                <a:cs typeface="Calibri"/>
              </a:rPr>
              <a:t>and</a:t>
            </a:r>
            <a:r>
              <a:rPr lang="en-US" sz="2400" spc="5" dirty="0">
                <a:cs typeface="Calibri"/>
              </a:rPr>
              <a:t> </a:t>
            </a:r>
            <a:r>
              <a:rPr lang="en-US" sz="2400" dirty="0">
                <a:cs typeface="Calibri"/>
              </a:rPr>
              <a:t>GMP</a:t>
            </a:r>
            <a:r>
              <a:rPr lang="en-US" sz="2400" spc="-15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certified</a:t>
            </a:r>
            <a:r>
              <a:rPr lang="en-US" sz="2400" spc="20" dirty="0">
                <a:cs typeface="Calibri"/>
              </a:rPr>
              <a:t> </a:t>
            </a:r>
            <a:r>
              <a:rPr lang="en-US" sz="2400" dirty="0">
                <a:cs typeface="Calibri"/>
              </a:rPr>
              <a:t>and</a:t>
            </a:r>
            <a:r>
              <a:rPr lang="en-US" sz="2400" spc="5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deliver</a:t>
            </a:r>
            <a:r>
              <a:rPr lang="en-US" sz="2400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the</a:t>
            </a:r>
            <a:r>
              <a:rPr lang="en-US" sz="2400" spc="10" dirty="0">
                <a:cs typeface="Calibri"/>
              </a:rPr>
              <a:t> </a:t>
            </a:r>
            <a:r>
              <a:rPr lang="en-US" sz="2400" spc="-10" dirty="0">
                <a:cs typeface="Calibri"/>
              </a:rPr>
              <a:t>exceptionally </a:t>
            </a:r>
            <a:r>
              <a:rPr lang="en-US" sz="2400" spc="-5" dirty="0">
                <a:cs typeface="Calibri"/>
              </a:rPr>
              <a:t> high</a:t>
            </a:r>
            <a:r>
              <a:rPr lang="en-US" sz="2400" spc="10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quality</a:t>
            </a:r>
            <a:r>
              <a:rPr lang="en-US" sz="2400" spc="5" dirty="0">
                <a:cs typeface="Calibri"/>
              </a:rPr>
              <a:t> </a:t>
            </a:r>
            <a:r>
              <a:rPr lang="en-US" sz="2400" spc="-10" dirty="0">
                <a:cs typeface="Calibri"/>
              </a:rPr>
              <a:t>range</a:t>
            </a:r>
            <a:r>
              <a:rPr lang="en-US" sz="2400" spc="-5" dirty="0">
                <a:cs typeface="Calibri"/>
              </a:rPr>
              <a:t> of</a:t>
            </a:r>
            <a:r>
              <a:rPr lang="en-US" sz="2400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drugs</a:t>
            </a:r>
            <a:r>
              <a:rPr lang="en-US" sz="2400" dirty="0">
                <a:cs typeface="Calibri"/>
              </a:rPr>
              <a:t> </a:t>
            </a:r>
            <a:r>
              <a:rPr lang="en-US" sz="2400" spc="-10" dirty="0">
                <a:cs typeface="Calibri"/>
              </a:rPr>
              <a:t>at</a:t>
            </a:r>
            <a:r>
              <a:rPr lang="en-US" sz="2400" dirty="0">
                <a:cs typeface="Calibri"/>
              </a:rPr>
              <a:t> the</a:t>
            </a:r>
            <a:r>
              <a:rPr lang="en-US" sz="2400" spc="10" dirty="0">
                <a:cs typeface="Calibri"/>
              </a:rPr>
              <a:t> </a:t>
            </a:r>
            <a:r>
              <a:rPr lang="en-US" sz="2400" spc="-15" dirty="0">
                <a:cs typeface="Calibri"/>
              </a:rPr>
              <a:t>affordable</a:t>
            </a:r>
            <a:r>
              <a:rPr lang="en-US" sz="2400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prices. Our</a:t>
            </a:r>
            <a:r>
              <a:rPr lang="en-US" sz="2400" spc="10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state-of-art </a:t>
            </a:r>
            <a:r>
              <a:rPr lang="en-US" sz="2400" dirty="0">
                <a:cs typeface="Calibri"/>
              </a:rPr>
              <a:t> </a:t>
            </a:r>
            <a:r>
              <a:rPr lang="en-US" sz="2400" spc="-10" dirty="0">
                <a:cs typeface="Calibri"/>
              </a:rPr>
              <a:t>manufacturing</a:t>
            </a:r>
            <a:r>
              <a:rPr lang="en-US" sz="2400" spc="25" dirty="0">
                <a:cs typeface="Calibri"/>
              </a:rPr>
              <a:t> </a:t>
            </a:r>
            <a:r>
              <a:rPr lang="en-US" sz="2400" spc="-10" dirty="0">
                <a:cs typeface="Calibri"/>
              </a:rPr>
              <a:t>facilities</a:t>
            </a:r>
            <a:r>
              <a:rPr lang="en-US" sz="2400" spc="40" dirty="0">
                <a:cs typeface="Calibri"/>
              </a:rPr>
              <a:t> </a:t>
            </a:r>
            <a:r>
              <a:rPr lang="en-US" sz="2400" dirty="0">
                <a:cs typeface="Calibri"/>
              </a:rPr>
              <a:t>and</a:t>
            </a:r>
            <a:r>
              <a:rPr lang="en-US" sz="2400" spc="15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fully</a:t>
            </a:r>
            <a:r>
              <a:rPr lang="en-US" sz="2400" spc="20" dirty="0">
                <a:cs typeface="Calibri"/>
              </a:rPr>
              <a:t> </a:t>
            </a:r>
            <a:r>
              <a:rPr lang="en-US" sz="2400" spc="-15" dirty="0">
                <a:cs typeface="Calibri"/>
              </a:rPr>
              <a:t>integrated</a:t>
            </a:r>
            <a:r>
              <a:rPr lang="en-US" sz="2400" spc="30" dirty="0">
                <a:cs typeface="Calibri"/>
              </a:rPr>
              <a:t> </a:t>
            </a:r>
            <a:r>
              <a:rPr lang="en-US" sz="2400" spc="-15" dirty="0">
                <a:cs typeface="Calibri"/>
              </a:rPr>
              <a:t>infrastructure</a:t>
            </a:r>
            <a:r>
              <a:rPr lang="en-US" sz="2400" spc="40" dirty="0">
                <a:cs typeface="Calibri"/>
              </a:rPr>
              <a:t> </a:t>
            </a:r>
            <a:r>
              <a:rPr lang="en-US" sz="2400" spc="-10" dirty="0">
                <a:cs typeface="Calibri"/>
              </a:rPr>
              <a:t>allow</a:t>
            </a:r>
            <a:r>
              <a:rPr lang="en-US" sz="2400" spc="15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us</a:t>
            </a:r>
            <a:r>
              <a:rPr lang="en-US" sz="2400" spc="10" dirty="0">
                <a:cs typeface="Calibri"/>
              </a:rPr>
              <a:t> </a:t>
            </a:r>
            <a:r>
              <a:rPr lang="en-US" sz="2400" spc="-10" dirty="0">
                <a:cs typeface="Calibri"/>
              </a:rPr>
              <a:t>to</a:t>
            </a:r>
            <a:r>
              <a:rPr lang="en-US" sz="2400" spc="10" dirty="0">
                <a:cs typeface="Calibri"/>
              </a:rPr>
              <a:t> </a:t>
            </a:r>
            <a:r>
              <a:rPr lang="en-US" sz="2400" spc="-10" dirty="0">
                <a:cs typeface="Calibri"/>
              </a:rPr>
              <a:t>provide </a:t>
            </a:r>
            <a:r>
              <a:rPr lang="en-US" sz="2400" spc="-5" dirty="0">
                <a:cs typeface="Calibri"/>
              </a:rPr>
              <a:t> our</a:t>
            </a:r>
            <a:r>
              <a:rPr lang="en-US" sz="2400" spc="10" dirty="0">
                <a:cs typeface="Calibri"/>
              </a:rPr>
              <a:t> </a:t>
            </a:r>
            <a:r>
              <a:rPr lang="en-US" sz="2400" spc="-10" dirty="0">
                <a:cs typeface="Calibri"/>
              </a:rPr>
              <a:t>associates</a:t>
            </a:r>
            <a:r>
              <a:rPr lang="en-US" sz="2400" spc="5" dirty="0">
                <a:cs typeface="Calibri"/>
              </a:rPr>
              <a:t> </a:t>
            </a:r>
            <a:r>
              <a:rPr lang="en-US" sz="2400" dirty="0">
                <a:cs typeface="Calibri"/>
              </a:rPr>
              <a:t>and</a:t>
            </a:r>
            <a:r>
              <a:rPr lang="en-US" sz="2400" spc="20" dirty="0">
                <a:cs typeface="Calibri"/>
              </a:rPr>
              <a:t> </a:t>
            </a:r>
            <a:r>
              <a:rPr lang="en-US" sz="2400" spc="-15" dirty="0">
                <a:cs typeface="Calibri"/>
              </a:rPr>
              <a:t>customers</a:t>
            </a:r>
            <a:r>
              <a:rPr lang="en-US" sz="2400" spc="10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with</a:t>
            </a:r>
            <a:r>
              <a:rPr lang="en-US" sz="2400" spc="15" dirty="0">
                <a:cs typeface="Calibri"/>
              </a:rPr>
              <a:t> </a:t>
            </a:r>
            <a:r>
              <a:rPr lang="en-US" sz="2400" spc="-10" dirty="0">
                <a:cs typeface="Calibri"/>
              </a:rPr>
              <a:t>international</a:t>
            </a:r>
            <a:r>
              <a:rPr lang="en-US" sz="2400" spc="30" dirty="0">
                <a:cs typeface="Calibri"/>
              </a:rPr>
              <a:t> </a:t>
            </a:r>
            <a:r>
              <a:rPr lang="en-US" sz="2400" spc="-10" dirty="0">
                <a:cs typeface="Calibri"/>
              </a:rPr>
              <a:t>standard</a:t>
            </a:r>
            <a:r>
              <a:rPr lang="en-US" sz="2400" spc="5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quality</a:t>
            </a:r>
            <a:r>
              <a:rPr lang="en-US" sz="2400" spc="10" dirty="0">
                <a:cs typeface="Calibri"/>
              </a:rPr>
              <a:t> </a:t>
            </a:r>
            <a:r>
              <a:rPr lang="en-US" sz="2400" spc="-10" dirty="0">
                <a:cs typeface="Calibri"/>
              </a:rPr>
              <a:t>products.</a:t>
            </a:r>
            <a:r>
              <a:rPr lang="en-US" sz="2400" spc="5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The </a:t>
            </a:r>
            <a:r>
              <a:rPr lang="en-US" sz="2400" spc="-395" dirty="0">
                <a:cs typeface="Calibri"/>
              </a:rPr>
              <a:t> </a:t>
            </a:r>
            <a:r>
              <a:rPr lang="en-US" sz="2400" spc="-10" dirty="0">
                <a:cs typeface="Calibri"/>
              </a:rPr>
              <a:t>company</a:t>
            </a:r>
            <a:r>
              <a:rPr lang="en-US" sz="2400" spc="5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is </a:t>
            </a:r>
            <a:r>
              <a:rPr lang="en-US" sz="2400" spc="-15" dirty="0">
                <a:cs typeface="Calibri"/>
              </a:rPr>
              <a:t>backed</a:t>
            </a:r>
            <a:r>
              <a:rPr lang="en-US" sz="2400" spc="10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up</a:t>
            </a:r>
            <a:r>
              <a:rPr lang="en-US" sz="2400" spc="10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by </a:t>
            </a:r>
            <a:r>
              <a:rPr lang="en-US" sz="2400" dirty="0">
                <a:cs typeface="Calibri"/>
              </a:rPr>
              <a:t>the</a:t>
            </a:r>
            <a:r>
              <a:rPr lang="en-US" sz="2400" spc="5" dirty="0">
                <a:cs typeface="Calibri"/>
              </a:rPr>
              <a:t> </a:t>
            </a:r>
            <a:r>
              <a:rPr lang="en-US" sz="2400" spc="-10" dirty="0">
                <a:cs typeface="Calibri"/>
              </a:rPr>
              <a:t>team</a:t>
            </a:r>
            <a:r>
              <a:rPr lang="en-US" sz="2400" spc="5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of</a:t>
            </a:r>
            <a:r>
              <a:rPr lang="en-US" sz="2400" spc="-10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best</a:t>
            </a:r>
            <a:r>
              <a:rPr lang="en-US" sz="2400" spc="5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experts</a:t>
            </a:r>
            <a:r>
              <a:rPr lang="en-US" sz="2400" spc="-15" dirty="0">
                <a:cs typeface="Calibri"/>
              </a:rPr>
              <a:t> </a:t>
            </a:r>
            <a:r>
              <a:rPr lang="en-US" sz="2400" dirty="0">
                <a:cs typeface="Calibri"/>
              </a:rPr>
              <a:t>and </a:t>
            </a:r>
            <a:r>
              <a:rPr lang="en-US" sz="2400" spc="-5" dirty="0">
                <a:cs typeface="Calibri"/>
              </a:rPr>
              <a:t>experienced</a:t>
            </a:r>
            <a:r>
              <a:rPr lang="en-US" sz="2400" spc="25" dirty="0">
                <a:cs typeface="Calibri"/>
              </a:rPr>
              <a:t> </a:t>
            </a:r>
            <a:r>
              <a:rPr lang="en-US" sz="2400" spc="-15" dirty="0">
                <a:cs typeface="Calibri"/>
              </a:rPr>
              <a:t>staff </a:t>
            </a:r>
            <a:r>
              <a:rPr lang="en-US" sz="2400" dirty="0">
                <a:cs typeface="Calibri"/>
              </a:rPr>
              <a:t>who </a:t>
            </a:r>
            <a:r>
              <a:rPr lang="en-US" sz="2400" spc="5" dirty="0">
                <a:cs typeface="Calibri"/>
              </a:rPr>
              <a:t> </a:t>
            </a:r>
            <a:r>
              <a:rPr lang="en-US" sz="2400" spc="-10" dirty="0">
                <a:cs typeface="Calibri"/>
              </a:rPr>
              <a:t>are</a:t>
            </a:r>
            <a:r>
              <a:rPr lang="en-US" sz="2400" spc="-5" dirty="0">
                <a:cs typeface="Calibri"/>
              </a:rPr>
              <a:t> deducted</a:t>
            </a:r>
            <a:r>
              <a:rPr lang="en-US" sz="2400" spc="25" dirty="0">
                <a:cs typeface="Calibri"/>
              </a:rPr>
              <a:t> </a:t>
            </a:r>
            <a:r>
              <a:rPr lang="en-US" sz="2400" spc="-15" dirty="0">
                <a:cs typeface="Calibri"/>
              </a:rPr>
              <a:t>towards</a:t>
            </a:r>
            <a:r>
              <a:rPr lang="en-US" sz="2400" spc="10" dirty="0">
                <a:cs typeface="Calibri"/>
              </a:rPr>
              <a:t> </a:t>
            </a:r>
            <a:r>
              <a:rPr lang="en-US" sz="2400" dirty="0">
                <a:cs typeface="Calibri"/>
              </a:rPr>
              <a:t>the </a:t>
            </a:r>
            <a:r>
              <a:rPr lang="en-US" sz="2400" spc="-10" dirty="0">
                <a:cs typeface="Calibri"/>
              </a:rPr>
              <a:t>common</a:t>
            </a:r>
            <a:r>
              <a:rPr lang="en-US" sz="2400" spc="10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motive of</a:t>
            </a:r>
            <a:r>
              <a:rPr lang="en-US" sz="2400" spc="15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improving</a:t>
            </a:r>
            <a:r>
              <a:rPr lang="en-US" sz="2400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quality</a:t>
            </a:r>
            <a:r>
              <a:rPr lang="en-US" sz="2400" spc="15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of </a:t>
            </a:r>
            <a:r>
              <a:rPr lang="en-US" sz="2400" spc="-15" dirty="0">
                <a:cs typeface="Calibri"/>
              </a:rPr>
              <a:t>life</a:t>
            </a:r>
            <a:r>
              <a:rPr lang="en-US" sz="2400" spc="15" dirty="0">
                <a:cs typeface="Calibri"/>
              </a:rPr>
              <a:t> </a:t>
            </a:r>
            <a:r>
              <a:rPr lang="en-US" sz="2400" dirty="0">
                <a:cs typeface="Calibri"/>
              </a:rPr>
              <a:t>though </a:t>
            </a:r>
            <a:r>
              <a:rPr lang="en-US" sz="2400" spc="5" dirty="0">
                <a:cs typeface="Calibri"/>
              </a:rPr>
              <a:t> </a:t>
            </a:r>
            <a:r>
              <a:rPr lang="en-US" sz="2400" spc="-10" dirty="0">
                <a:cs typeface="Calibri"/>
              </a:rPr>
              <a:t>innovation.</a:t>
            </a:r>
            <a:endParaRPr lang="en-US" sz="2400" dirty="0">
              <a:cs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263" y="121227"/>
            <a:ext cx="1993755" cy="104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700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4800"/>
            <a:ext cx="10515600" cy="5872163"/>
          </a:xfrm>
        </p:spPr>
        <p:txBody>
          <a:bodyPr>
            <a:normAutofit fontScale="92500" lnSpcReduction="10000"/>
          </a:bodyPr>
          <a:lstStyle/>
          <a:p>
            <a:pPr marL="591820">
              <a:lnSpc>
                <a:spcPct val="100000"/>
              </a:lnSpc>
              <a:spcBef>
                <a:spcPts val="105"/>
              </a:spcBef>
            </a:pPr>
            <a:r>
              <a:rPr lang="en-US" b="1" spc="-10" dirty="0">
                <a:solidFill>
                  <a:srgbClr val="0070C0"/>
                </a:solidFill>
                <a:cs typeface="Calibri"/>
              </a:rPr>
              <a:t>What </a:t>
            </a:r>
            <a:r>
              <a:rPr lang="en-US" b="1" spc="-15" dirty="0">
                <a:solidFill>
                  <a:srgbClr val="0070C0"/>
                </a:solidFill>
                <a:cs typeface="Calibri"/>
              </a:rPr>
              <a:t>Makes</a:t>
            </a:r>
            <a:r>
              <a:rPr lang="en-US" b="1" spc="15" dirty="0">
                <a:solidFill>
                  <a:srgbClr val="0070C0"/>
                </a:solidFill>
                <a:cs typeface="Calibri"/>
              </a:rPr>
              <a:t> </a:t>
            </a:r>
            <a:r>
              <a:rPr lang="en-US" b="1" spc="-10" dirty="0" err="1">
                <a:solidFill>
                  <a:srgbClr val="0070C0"/>
                </a:solidFill>
                <a:cs typeface="Calibri"/>
              </a:rPr>
              <a:t>Innovexia</a:t>
            </a:r>
            <a:r>
              <a:rPr lang="en-US" b="1" dirty="0">
                <a:solidFill>
                  <a:srgbClr val="0070C0"/>
                </a:solidFill>
                <a:cs typeface="Calibri"/>
              </a:rPr>
              <a:t> the</a:t>
            </a:r>
            <a:r>
              <a:rPr lang="en-US" b="1" spc="5" dirty="0">
                <a:solidFill>
                  <a:srgbClr val="0070C0"/>
                </a:solidFill>
                <a:cs typeface="Calibri"/>
              </a:rPr>
              <a:t> </a:t>
            </a:r>
            <a:r>
              <a:rPr lang="en-US" b="1" spc="-55" dirty="0">
                <a:solidFill>
                  <a:srgbClr val="0070C0"/>
                </a:solidFill>
                <a:cs typeface="Calibri"/>
              </a:rPr>
              <a:t>Top</a:t>
            </a:r>
            <a:r>
              <a:rPr lang="en-US" b="1" spc="-15" dirty="0">
                <a:solidFill>
                  <a:srgbClr val="0070C0"/>
                </a:solidFill>
                <a:cs typeface="Calibri"/>
              </a:rPr>
              <a:t> </a:t>
            </a:r>
            <a:r>
              <a:rPr lang="en-US" b="1" spc="-5" dirty="0" err="1" smtClean="0">
                <a:solidFill>
                  <a:srgbClr val="0070C0"/>
                </a:solidFill>
                <a:cs typeface="Calibri"/>
              </a:rPr>
              <a:t>Pharma</a:t>
            </a:r>
            <a:r>
              <a:rPr lang="en-US" b="1" spc="-20" dirty="0" smtClean="0">
                <a:solidFill>
                  <a:srgbClr val="0070C0"/>
                </a:solidFill>
                <a:cs typeface="Calibri"/>
              </a:rPr>
              <a:t> </a:t>
            </a:r>
            <a:r>
              <a:rPr lang="en-US" b="1" spc="-10" dirty="0">
                <a:solidFill>
                  <a:srgbClr val="0070C0"/>
                </a:solidFill>
                <a:cs typeface="Calibri"/>
              </a:rPr>
              <a:t>Company?</a:t>
            </a:r>
            <a:endParaRPr lang="en-US" dirty="0">
              <a:solidFill>
                <a:srgbClr val="0070C0"/>
              </a:solidFill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lang="en-US" dirty="0">
              <a:cs typeface="Calibri"/>
            </a:endParaRPr>
          </a:p>
          <a:p>
            <a:pPr marL="12700" marR="1010285">
              <a:lnSpc>
                <a:spcPct val="100000"/>
              </a:lnSpc>
            </a:pPr>
            <a:r>
              <a:rPr lang="en-US" spc="-10" dirty="0" err="1">
                <a:cs typeface="Calibri"/>
              </a:rPr>
              <a:t>Innovexia</a:t>
            </a:r>
            <a:r>
              <a:rPr lang="en-US" dirty="0">
                <a:cs typeface="Calibri"/>
              </a:rPr>
              <a:t> </a:t>
            </a:r>
            <a:r>
              <a:rPr lang="en-US" spc="-15" dirty="0">
                <a:cs typeface="Calibri"/>
              </a:rPr>
              <a:t>Life</a:t>
            </a:r>
            <a:r>
              <a:rPr lang="en-US" spc="5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Sciences has</a:t>
            </a:r>
            <a:r>
              <a:rPr lang="en-US" dirty="0">
                <a:cs typeface="Calibri"/>
              </a:rPr>
              <a:t> made</a:t>
            </a:r>
            <a:r>
              <a:rPr lang="en-US" spc="5" dirty="0">
                <a:cs typeface="Calibri"/>
              </a:rPr>
              <a:t> </a:t>
            </a:r>
            <a:r>
              <a:rPr lang="en-US" dirty="0">
                <a:cs typeface="Calibri"/>
              </a:rPr>
              <a:t>its </a:t>
            </a:r>
            <a:r>
              <a:rPr lang="en-US" spc="-5" dirty="0">
                <a:cs typeface="Calibri"/>
              </a:rPr>
              <a:t>significant</a:t>
            </a:r>
            <a:r>
              <a:rPr lang="en-US" spc="5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presence</a:t>
            </a:r>
            <a:r>
              <a:rPr lang="en-US" spc="5" dirty="0">
                <a:cs typeface="Calibri"/>
              </a:rPr>
              <a:t> </a:t>
            </a:r>
            <a:r>
              <a:rPr lang="en-US" dirty="0">
                <a:cs typeface="Calibri"/>
              </a:rPr>
              <a:t>in the </a:t>
            </a:r>
            <a:r>
              <a:rPr lang="en-US" spc="-434" dirty="0">
                <a:cs typeface="Calibri"/>
              </a:rPr>
              <a:t> </a:t>
            </a:r>
            <a:r>
              <a:rPr lang="en-US" dirty="0">
                <a:cs typeface="Calibri"/>
              </a:rPr>
              <a:t>pharmaceutical </a:t>
            </a:r>
            <a:r>
              <a:rPr lang="en-US" spc="-5" dirty="0">
                <a:cs typeface="Calibri"/>
              </a:rPr>
              <a:t>industry</a:t>
            </a:r>
            <a:r>
              <a:rPr lang="en-US" dirty="0">
                <a:cs typeface="Calibri"/>
              </a:rPr>
              <a:t> </a:t>
            </a:r>
            <a:r>
              <a:rPr lang="en-US" spc="-10" dirty="0">
                <a:cs typeface="Calibri"/>
              </a:rPr>
              <a:t>by</a:t>
            </a:r>
            <a:r>
              <a:rPr lang="en-US" spc="-15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meeting</a:t>
            </a:r>
            <a:r>
              <a:rPr lang="en-US" dirty="0">
                <a:cs typeface="Calibri"/>
              </a:rPr>
              <a:t> the</a:t>
            </a:r>
            <a:r>
              <a:rPr lang="en-US" spc="5" dirty="0">
                <a:cs typeface="Calibri"/>
              </a:rPr>
              <a:t> </a:t>
            </a:r>
            <a:r>
              <a:rPr lang="en-US" spc="-10" dirty="0">
                <a:cs typeface="Calibri"/>
              </a:rPr>
              <a:t>expectation</a:t>
            </a:r>
            <a:r>
              <a:rPr lang="en-US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of health </a:t>
            </a:r>
            <a:r>
              <a:rPr lang="en-US" dirty="0">
                <a:cs typeface="Calibri"/>
              </a:rPr>
              <a:t> </a:t>
            </a:r>
            <a:r>
              <a:rPr lang="en-US" spc="-10" dirty="0">
                <a:cs typeface="Calibri"/>
              </a:rPr>
              <a:t>professionals,</a:t>
            </a:r>
            <a:r>
              <a:rPr lang="en-US" spc="15" dirty="0">
                <a:cs typeface="Calibri"/>
              </a:rPr>
              <a:t> </a:t>
            </a:r>
            <a:r>
              <a:rPr lang="en-US" spc="-10" dirty="0">
                <a:cs typeface="Calibri"/>
              </a:rPr>
              <a:t>patients</a:t>
            </a:r>
            <a:r>
              <a:rPr lang="en-US" spc="20" dirty="0">
                <a:cs typeface="Calibri"/>
              </a:rPr>
              <a:t> </a:t>
            </a:r>
            <a:r>
              <a:rPr lang="en-US" dirty="0">
                <a:cs typeface="Calibri"/>
              </a:rPr>
              <a:t>and</a:t>
            </a:r>
            <a:r>
              <a:rPr lang="en-US" spc="-5" dirty="0">
                <a:cs typeface="Calibri"/>
              </a:rPr>
              <a:t> </a:t>
            </a:r>
            <a:r>
              <a:rPr lang="en-US" dirty="0">
                <a:cs typeface="Calibri"/>
              </a:rPr>
              <a:t>its</a:t>
            </a:r>
            <a:r>
              <a:rPr lang="en-US" spc="-10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business</a:t>
            </a:r>
            <a:r>
              <a:rPr lang="en-US" spc="10" dirty="0">
                <a:cs typeface="Calibri"/>
              </a:rPr>
              <a:t> </a:t>
            </a:r>
            <a:r>
              <a:rPr lang="en-US" spc="-10" dirty="0">
                <a:cs typeface="Calibri"/>
              </a:rPr>
              <a:t>partners.</a:t>
            </a:r>
            <a:endParaRPr lang="en-US" dirty="0">
              <a:cs typeface="Calibri"/>
            </a:endParaRPr>
          </a:p>
          <a:p>
            <a:pPr marL="12700" marR="5080" indent="55880">
              <a:lnSpc>
                <a:spcPct val="100000"/>
              </a:lnSpc>
              <a:spcBef>
                <a:spcPts val="5"/>
              </a:spcBef>
            </a:pPr>
            <a:r>
              <a:rPr lang="en-US" spc="-5" dirty="0">
                <a:cs typeface="Calibri"/>
              </a:rPr>
              <a:t>These</a:t>
            </a:r>
            <a:r>
              <a:rPr lang="en-US" spc="5" dirty="0">
                <a:cs typeface="Calibri"/>
              </a:rPr>
              <a:t> </a:t>
            </a:r>
            <a:r>
              <a:rPr lang="en-US" spc="-10" dirty="0">
                <a:cs typeface="Calibri"/>
              </a:rPr>
              <a:t>are</a:t>
            </a:r>
            <a:r>
              <a:rPr lang="en-US" dirty="0">
                <a:cs typeface="Calibri"/>
              </a:rPr>
              <a:t> the things</a:t>
            </a:r>
            <a:r>
              <a:rPr lang="en-US" spc="-15" dirty="0">
                <a:cs typeface="Calibri"/>
              </a:rPr>
              <a:t> </a:t>
            </a:r>
            <a:r>
              <a:rPr lang="en-US" dirty="0">
                <a:cs typeface="Calibri"/>
              </a:rPr>
              <a:t>which</a:t>
            </a:r>
            <a:r>
              <a:rPr lang="en-US" spc="-20" dirty="0">
                <a:cs typeface="Calibri"/>
              </a:rPr>
              <a:t> </a:t>
            </a:r>
            <a:r>
              <a:rPr lang="en-US" spc="-15" dirty="0">
                <a:cs typeface="Calibri"/>
              </a:rPr>
              <a:t>makes</a:t>
            </a:r>
            <a:r>
              <a:rPr lang="en-US" spc="10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us best</a:t>
            </a:r>
            <a:r>
              <a:rPr lang="en-US" dirty="0">
                <a:cs typeface="Calibri"/>
              </a:rPr>
              <a:t> </a:t>
            </a:r>
            <a:r>
              <a:rPr lang="en-US" spc="-15" dirty="0">
                <a:cs typeface="Calibri"/>
              </a:rPr>
              <a:t>for </a:t>
            </a:r>
            <a:r>
              <a:rPr lang="en-US" dirty="0">
                <a:cs typeface="Calibri"/>
              </a:rPr>
              <a:t>the PCD </a:t>
            </a:r>
            <a:r>
              <a:rPr lang="en-US" dirty="0" err="1">
                <a:cs typeface="Calibri"/>
              </a:rPr>
              <a:t>Pharma</a:t>
            </a:r>
            <a:r>
              <a:rPr lang="en-US" spc="15" dirty="0">
                <a:cs typeface="Calibri"/>
              </a:rPr>
              <a:t> </a:t>
            </a:r>
            <a:endParaRPr lang="en-US" spc="15" dirty="0" smtClean="0">
              <a:cs typeface="Calibri"/>
            </a:endParaRPr>
          </a:p>
          <a:p>
            <a:pPr marL="12700" marR="5080" indent="55880">
              <a:lnSpc>
                <a:spcPct val="100000"/>
              </a:lnSpc>
              <a:spcBef>
                <a:spcPts val="5"/>
              </a:spcBef>
            </a:pPr>
            <a:r>
              <a:rPr lang="en-US" spc="-5" dirty="0" smtClean="0">
                <a:cs typeface="Calibri"/>
              </a:rPr>
              <a:t> </a:t>
            </a:r>
            <a:r>
              <a:rPr lang="en-US" spc="-440" dirty="0" smtClean="0">
                <a:cs typeface="Calibri"/>
              </a:rPr>
              <a:t> </a:t>
            </a:r>
            <a:r>
              <a:rPr lang="en-US" dirty="0">
                <a:cs typeface="Calibri"/>
              </a:rPr>
              <a:t>Business:</a:t>
            </a:r>
          </a:p>
          <a:p>
            <a:pPr marL="102235" indent="-90170">
              <a:lnSpc>
                <a:spcPct val="100000"/>
              </a:lnSpc>
              <a:buSzPct val="95000"/>
              <a:buFont typeface="Arial"/>
              <a:buChar char="•"/>
              <a:tabLst>
                <a:tab pos="102870" algn="l"/>
              </a:tabLst>
            </a:pPr>
            <a:r>
              <a:rPr lang="en-US" dirty="0">
                <a:cs typeface="Calibri"/>
              </a:rPr>
              <a:t>Unique</a:t>
            </a:r>
            <a:r>
              <a:rPr lang="en-US" spc="-25" dirty="0">
                <a:cs typeface="Calibri"/>
              </a:rPr>
              <a:t> </a:t>
            </a:r>
            <a:r>
              <a:rPr lang="en-US" dirty="0">
                <a:cs typeface="Calibri"/>
              </a:rPr>
              <a:t>Monopoly</a:t>
            </a:r>
            <a:r>
              <a:rPr lang="en-US" spc="-60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Rights</a:t>
            </a:r>
            <a:endParaRPr lang="en-US" dirty="0">
              <a:cs typeface="Calibri"/>
            </a:endParaRPr>
          </a:p>
          <a:p>
            <a:pPr marL="102235" indent="-90170">
              <a:lnSpc>
                <a:spcPct val="100000"/>
              </a:lnSpc>
              <a:buSzPct val="95000"/>
              <a:buFont typeface="Arial"/>
              <a:buChar char="•"/>
              <a:tabLst>
                <a:tab pos="102870" algn="l"/>
              </a:tabLst>
            </a:pPr>
            <a:r>
              <a:rPr lang="en-US" spc="-5" dirty="0">
                <a:cs typeface="Calibri"/>
              </a:rPr>
              <a:t>Advance</a:t>
            </a:r>
            <a:r>
              <a:rPr lang="en-US" spc="-35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Therapeutic</a:t>
            </a:r>
            <a:r>
              <a:rPr lang="en-US" spc="-10" dirty="0">
                <a:cs typeface="Calibri"/>
              </a:rPr>
              <a:t> range</a:t>
            </a:r>
            <a:endParaRPr lang="en-US" dirty="0">
              <a:cs typeface="Calibri"/>
            </a:endParaRPr>
          </a:p>
          <a:p>
            <a:pPr marL="102235" indent="-90170">
              <a:lnSpc>
                <a:spcPct val="100000"/>
              </a:lnSpc>
              <a:buSzPct val="95000"/>
              <a:buFont typeface="Arial"/>
              <a:buChar char="•"/>
              <a:tabLst>
                <a:tab pos="102870" algn="l"/>
              </a:tabLst>
            </a:pPr>
            <a:r>
              <a:rPr lang="en-US" spc="-5" dirty="0">
                <a:cs typeface="Calibri"/>
              </a:rPr>
              <a:t>Promotional</a:t>
            </a:r>
            <a:r>
              <a:rPr lang="en-US" spc="-30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support</a:t>
            </a:r>
            <a:endParaRPr lang="en-US" dirty="0">
              <a:cs typeface="Calibri"/>
            </a:endParaRPr>
          </a:p>
          <a:p>
            <a:pPr marL="102235" indent="-90170">
              <a:lnSpc>
                <a:spcPct val="100000"/>
              </a:lnSpc>
              <a:buSzPct val="95000"/>
              <a:buFont typeface="Arial"/>
              <a:buChar char="•"/>
              <a:tabLst>
                <a:tab pos="102870" algn="l"/>
              </a:tabLst>
            </a:pPr>
            <a:r>
              <a:rPr lang="en-US" dirty="0">
                <a:cs typeface="Calibri"/>
              </a:rPr>
              <a:t>On</a:t>
            </a:r>
            <a:r>
              <a:rPr lang="en-US" spc="-30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time</a:t>
            </a:r>
            <a:r>
              <a:rPr lang="en-US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delivery</a:t>
            </a:r>
            <a:r>
              <a:rPr lang="en-US" spc="10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of</a:t>
            </a:r>
            <a:r>
              <a:rPr lang="en-US" spc="-10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products</a:t>
            </a:r>
            <a:endParaRPr lang="en-US" dirty="0">
              <a:cs typeface="Calibri"/>
            </a:endParaRPr>
          </a:p>
          <a:p>
            <a:pPr marL="12700" marR="800100">
              <a:lnSpc>
                <a:spcPct val="100000"/>
              </a:lnSpc>
              <a:buSzPct val="95000"/>
              <a:buFont typeface="Arial"/>
              <a:buChar char="•"/>
              <a:tabLst>
                <a:tab pos="102870" algn="l"/>
              </a:tabLst>
            </a:pPr>
            <a:r>
              <a:rPr lang="en-US" spc="-5" dirty="0">
                <a:cs typeface="Calibri"/>
              </a:rPr>
              <a:t>Ethical approach </a:t>
            </a:r>
            <a:r>
              <a:rPr lang="en-US" dirty="0">
                <a:cs typeface="Calibri"/>
              </a:rPr>
              <a:t>and mutual </a:t>
            </a:r>
            <a:r>
              <a:rPr lang="en-US" spc="-5" dirty="0">
                <a:cs typeface="Calibri"/>
              </a:rPr>
              <a:t>benefits </a:t>
            </a:r>
            <a:r>
              <a:rPr lang="en-US" spc="-15" dirty="0">
                <a:cs typeface="Calibri"/>
              </a:rPr>
              <a:t>for </a:t>
            </a:r>
            <a:r>
              <a:rPr lang="en-US" dirty="0" err="1">
                <a:cs typeface="Calibri"/>
              </a:rPr>
              <a:t>Pharma</a:t>
            </a:r>
            <a:r>
              <a:rPr lang="en-US" dirty="0">
                <a:cs typeface="Calibri"/>
              </a:rPr>
              <a:t> PCD </a:t>
            </a:r>
            <a:r>
              <a:rPr lang="en-US" spc="-5" dirty="0">
                <a:cs typeface="Calibri"/>
              </a:rPr>
              <a:t>Franchise </a:t>
            </a:r>
            <a:r>
              <a:rPr lang="en-US" spc="-440" dirty="0">
                <a:cs typeface="Calibri"/>
              </a:rPr>
              <a:t> </a:t>
            </a:r>
            <a:r>
              <a:rPr lang="en-US" dirty="0">
                <a:cs typeface="Calibri"/>
              </a:rPr>
              <a:t>Business.</a:t>
            </a:r>
          </a:p>
          <a:p>
            <a:pPr marL="102235" indent="-90170">
              <a:lnSpc>
                <a:spcPct val="100000"/>
              </a:lnSpc>
              <a:spcBef>
                <a:spcPts val="5"/>
              </a:spcBef>
              <a:buSzPct val="95000"/>
              <a:buFont typeface="Arial"/>
              <a:buChar char="•"/>
              <a:tabLst>
                <a:tab pos="102870" algn="l"/>
              </a:tabLst>
            </a:pPr>
            <a:r>
              <a:rPr lang="en-US" dirty="0">
                <a:cs typeface="Calibri"/>
              </a:rPr>
              <a:t>Quality</a:t>
            </a:r>
            <a:r>
              <a:rPr lang="en-US" spc="-35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Assurance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3489" y="140348"/>
            <a:ext cx="2377646" cy="117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319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6788" y="268287"/>
            <a:ext cx="10515600" cy="6289676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105"/>
              </a:spcBef>
              <a:buNone/>
            </a:pPr>
            <a:r>
              <a:rPr lang="en-US" sz="3600" b="1" dirty="0">
                <a:solidFill>
                  <a:srgbClr val="0070C0"/>
                </a:solidFill>
                <a:cs typeface="Calibri"/>
              </a:rPr>
              <a:t>Scope</a:t>
            </a:r>
            <a:r>
              <a:rPr lang="en-US" sz="3600" b="1" spc="-5" dirty="0">
                <a:solidFill>
                  <a:srgbClr val="0070C0"/>
                </a:solidFill>
                <a:cs typeface="Calibri"/>
              </a:rPr>
              <a:t> </a:t>
            </a:r>
            <a:r>
              <a:rPr lang="en-US" sz="3600" b="1" dirty="0">
                <a:solidFill>
                  <a:srgbClr val="0070C0"/>
                </a:solidFill>
                <a:cs typeface="Calibri"/>
              </a:rPr>
              <a:t>of</a:t>
            </a:r>
            <a:r>
              <a:rPr lang="en-US" sz="3600" b="1" spc="-20" dirty="0">
                <a:solidFill>
                  <a:srgbClr val="0070C0"/>
                </a:solidFill>
                <a:cs typeface="Calibri"/>
              </a:rPr>
              <a:t> </a:t>
            </a:r>
            <a:r>
              <a:rPr lang="en-US" sz="3600" b="1" spc="-5" dirty="0" err="1">
                <a:solidFill>
                  <a:srgbClr val="0070C0"/>
                </a:solidFill>
                <a:cs typeface="Calibri"/>
              </a:rPr>
              <a:t>Pharma</a:t>
            </a:r>
            <a:r>
              <a:rPr lang="en-US" sz="3600" b="1" spc="-20" dirty="0">
                <a:solidFill>
                  <a:srgbClr val="0070C0"/>
                </a:solidFill>
                <a:cs typeface="Calibri"/>
              </a:rPr>
              <a:t> </a:t>
            </a:r>
            <a:r>
              <a:rPr lang="en-US" sz="3600" b="1" spc="-5" dirty="0">
                <a:solidFill>
                  <a:srgbClr val="0070C0"/>
                </a:solidFill>
                <a:cs typeface="Calibri"/>
              </a:rPr>
              <a:t>Franchise</a:t>
            </a:r>
            <a:r>
              <a:rPr lang="en-US" sz="3600" b="1" spc="-15" dirty="0">
                <a:solidFill>
                  <a:srgbClr val="0070C0"/>
                </a:solidFill>
                <a:cs typeface="Calibri"/>
              </a:rPr>
              <a:t> </a:t>
            </a:r>
            <a:r>
              <a:rPr lang="en-US" sz="3600" b="1" dirty="0">
                <a:solidFill>
                  <a:srgbClr val="0070C0"/>
                </a:solidFill>
                <a:cs typeface="Calibri"/>
              </a:rPr>
              <a:t>Business</a:t>
            </a:r>
            <a:r>
              <a:rPr lang="en-US" sz="3600" b="1" spc="-35" dirty="0">
                <a:solidFill>
                  <a:srgbClr val="0070C0"/>
                </a:solidFill>
                <a:cs typeface="Calibri"/>
              </a:rPr>
              <a:t> </a:t>
            </a:r>
            <a:r>
              <a:rPr lang="en-US" sz="3600" b="1" dirty="0">
                <a:solidFill>
                  <a:srgbClr val="0070C0"/>
                </a:solidFill>
                <a:cs typeface="Calibri"/>
              </a:rPr>
              <a:t>in</a:t>
            </a:r>
            <a:r>
              <a:rPr lang="en-US" sz="3600" b="1" spc="-10" dirty="0">
                <a:solidFill>
                  <a:srgbClr val="0070C0"/>
                </a:solidFill>
                <a:cs typeface="Calibri"/>
              </a:rPr>
              <a:t> </a:t>
            </a:r>
            <a:r>
              <a:rPr lang="en-US" sz="3600" b="1" dirty="0">
                <a:solidFill>
                  <a:srgbClr val="0070C0"/>
                </a:solidFill>
                <a:cs typeface="Calibri"/>
              </a:rPr>
              <a:t>India</a:t>
            </a:r>
            <a:endParaRPr lang="en-US" sz="3600" dirty="0">
              <a:solidFill>
                <a:srgbClr val="0070C0"/>
              </a:solidFill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lang="en-US" sz="3600" dirty="0">
              <a:solidFill>
                <a:srgbClr val="0070C0"/>
              </a:solidFill>
              <a:cs typeface="Calibri"/>
            </a:endParaRPr>
          </a:p>
          <a:p>
            <a:pPr marR="5080">
              <a:lnSpc>
                <a:spcPct val="100000"/>
              </a:lnSpc>
            </a:pPr>
            <a:r>
              <a:rPr lang="en-US" dirty="0">
                <a:cs typeface="Calibri"/>
              </a:rPr>
              <a:t>With the</a:t>
            </a:r>
            <a:r>
              <a:rPr lang="en-US" spc="-10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increasing</a:t>
            </a:r>
            <a:r>
              <a:rPr lang="en-US" spc="10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population,</a:t>
            </a:r>
            <a:r>
              <a:rPr lang="en-US" spc="-15" dirty="0">
                <a:cs typeface="Calibri"/>
              </a:rPr>
              <a:t> </a:t>
            </a:r>
            <a:r>
              <a:rPr lang="en-US" dirty="0">
                <a:cs typeface="Calibri"/>
              </a:rPr>
              <a:t>changing</a:t>
            </a:r>
            <a:r>
              <a:rPr lang="en-US" spc="-25" dirty="0">
                <a:cs typeface="Calibri"/>
              </a:rPr>
              <a:t> </a:t>
            </a:r>
            <a:r>
              <a:rPr lang="en-US" spc="-10" dirty="0">
                <a:cs typeface="Calibri"/>
              </a:rPr>
              <a:t>lifestyle</a:t>
            </a:r>
            <a:r>
              <a:rPr lang="en-US" spc="25" dirty="0">
                <a:cs typeface="Calibri"/>
              </a:rPr>
              <a:t> </a:t>
            </a:r>
            <a:r>
              <a:rPr lang="en-US" dirty="0">
                <a:cs typeface="Calibri"/>
              </a:rPr>
              <a:t>and</a:t>
            </a:r>
            <a:r>
              <a:rPr lang="en-US" spc="-5" dirty="0">
                <a:cs typeface="Calibri"/>
              </a:rPr>
              <a:t> </a:t>
            </a:r>
            <a:r>
              <a:rPr lang="en-US" spc="-10" dirty="0">
                <a:cs typeface="Calibri"/>
              </a:rPr>
              <a:t>development</a:t>
            </a:r>
            <a:r>
              <a:rPr lang="en-US" spc="5" dirty="0">
                <a:cs typeface="Calibri"/>
              </a:rPr>
              <a:t> </a:t>
            </a:r>
            <a:r>
              <a:rPr lang="en-US" dirty="0">
                <a:cs typeface="Calibri"/>
              </a:rPr>
              <a:t>in </a:t>
            </a:r>
            <a:r>
              <a:rPr lang="en-US" spc="5" dirty="0">
                <a:cs typeface="Calibri"/>
              </a:rPr>
              <a:t> </a:t>
            </a:r>
            <a:r>
              <a:rPr lang="en-US" dirty="0">
                <a:cs typeface="Calibri"/>
              </a:rPr>
              <a:t>the </a:t>
            </a:r>
            <a:r>
              <a:rPr lang="en-US" spc="-10" dirty="0">
                <a:cs typeface="Calibri"/>
              </a:rPr>
              <a:t>healthcare</a:t>
            </a:r>
            <a:r>
              <a:rPr lang="en-US" dirty="0">
                <a:cs typeface="Calibri"/>
              </a:rPr>
              <a:t> </a:t>
            </a:r>
            <a:r>
              <a:rPr lang="en-US" spc="-30" dirty="0">
                <a:cs typeface="Calibri"/>
              </a:rPr>
              <a:t>sector,</a:t>
            </a:r>
            <a:r>
              <a:rPr lang="en-US" dirty="0">
                <a:cs typeface="Calibri"/>
              </a:rPr>
              <a:t> the</a:t>
            </a:r>
            <a:r>
              <a:rPr lang="en-US" spc="-5" dirty="0">
                <a:cs typeface="Calibri"/>
              </a:rPr>
              <a:t> </a:t>
            </a:r>
            <a:r>
              <a:rPr lang="en-US" dirty="0">
                <a:cs typeface="Calibri"/>
              </a:rPr>
              <a:t>demand </a:t>
            </a:r>
            <a:r>
              <a:rPr lang="en-US" spc="-15" dirty="0">
                <a:cs typeface="Calibri"/>
              </a:rPr>
              <a:t>for</a:t>
            </a:r>
            <a:r>
              <a:rPr lang="en-US" spc="-20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high</a:t>
            </a:r>
            <a:r>
              <a:rPr lang="en-US" spc="-15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quality </a:t>
            </a:r>
            <a:r>
              <a:rPr lang="en-US" dirty="0">
                <a:cs typeface="Calibri"/>
              </a:rPr>
              <a:t>medicines</a:t>
            </a:r>
            <a:r>
              <a:rPr lang="en-US" spc="5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has </a:t>
            </a:r>
            <a:r>
              <a:rPr lang="en-US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increased</a:t>
            </a:r>
            <a:r>
              <a:rPr lang="en-US" dirty="0">
                <a:cs typeface="Calibri"/>
              </a:rPr>
              <a:t> all </a:t>
            </a:r>
            <a:r>
              <a:rPr lang="en-US" spc="-10" dirty="0">
                <a:cs typeface="Calibri"/>
              </a:rPr>
              <a:t>over</a:t>
            </a:r>
            <a:r>
              <a:rPr lang="en-US" spc="10" dirty="0">
                <a:cs typeface="Calibri"/>
              </a:rPr>
              <a:t> </a:t>
            </a:r>
            <a:r>
              <a:rPr lang="en-US" dirty="0">
                <a:cs typeface="Calibri"/>
              </a:rPr>
              <a:t>the</a:t>
            </a:r>
            <a:r>
              <a:rPr lang="en-US" spc="-10" dirty="0">
                <a:cs typeface="Calibri"/>
              </a:rPr>
              <a:t> </a:t>
            </a:r>
            <a:r>
              <a:rPr lang="en-US" spc="-20" dirty="0">
                <a:cs typeface="Calibri"/>
              </a:rPr>
              <a:t>country.</a:t>
            </a:r>
            <a:r>
              <a:rPr lang="en-US" spc="-35" dirty="0">
                <a:cs typeface="Calibri"/>
              </a:rPr>
              <a:t> </a:t>
            </a:r>
            <a:r>
              <a:rPr lang="en-US" dirty="0">
                <a:cs typeface="Calibri"/>
              </a:rPr>
              <a:t>In the</a:t>
            </a:r>
            <a:r>
              <a:rPr lang="en-US" spc="-15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coming</a:t>
            </a:r>
            <a:r>
              <a:rPr lang="en-US" spc="-15" dirty="0">
                <a:cs typeface="Calibri"/>
              </a:rPr>
              <a:t> years</a:t>
            </a:r>
            <a:r>
              <a:rPr lang="en-US" spc="15" dirty="0">
                <a:cs typeface="Calibri"/>
              </a:rPr>
              <a:t> </a:t>
            </a:r>
            <a:r>
              <a:rPr lang="en-US" dirty="0">
                <a:cs typeface="Calibri"/>
              </a:rPr>
              <a:t>it </a:t>
            </a:r>
            <a:r>
              <a:rPr lang="en-US" spc="-5" dirty="0">
                <a:cs typeface="Calibri"/>
              </a:rPr>
              <a:t>is</a:t>
            </a:r>
            <a:r>
              <a:rPr lang="en-US" dirty="0">
                <a:cs typeface="Calibri"/>
              </a:rPr>
              <a:t> </a:t>
            </a:r>
            <a:r>
              <a:rPr lang="en-US" spc="-10" dirty="0">
                <a:cs typeface="Calibri"/>
              </a:rPr>
              <a:t>expected</a:t>
            </a:r>
            <a:r>
              <a:rPr lang="en-US" spc="15" dirty="0">
                <a:cs typeface="Calibri"/>
              </a:rPr>
              <a:t> </a:t>
            </a:r>
            <a:r>
              <a:rPr lang="en-US" spc="-15" dirty="0">
                <a:cs typeface="Calibri"/>
              </a:rPr>
              <a:t>to</a:t>
            </a:r>
            <a:r>
              <a:rPr lang="en-US" spc="-5" dirty="0">
                <a:cs typeface="Calibri"/>
              </a:rPr>
              <a:t> </a:t>
            </a:r>
            <a:r>
              <a:rPr lang="en-US" spc="-15" dirty="0">
                <a:cs typeface="Calibri"/>
              </a:rPr>
              <a:t>grow </a:t>
            </a:r>
            <a:r>
              <a:rPr lang="en-US" spc="-440" dirty="0">
                <a:cs typeface="Calibri"/>
              </a:rPr>
              <a:t> </a:t>
            </a:r>
            <a:r>
              <a:rPr lang="en-US" spc="-10" dirty="0">
                <a:cs typeface="Calibri"/>
              </a:rPr>
              <a:t>more</a:t>
            </a:r>
            <a:r>
              <a:rPr lang="en-US" spc="15" dirty="0">
                <a:cs typeface="Calibri"/>
              </a:rPr>
              <a:t> </a:t>
            </a:r>
            <a:r>
              <a:rPr lang="en-US" dirty="0">
                <a:cs typeface="Calibri"/>
              </a:rPr>
              <a:t>due</a:t>
            </a:r>
            <a:r>
              <a:rPr lang="en-US" spc="5" dirty="0">
                <a:cs typeface="Calibri"/>
              </a:rPr>
              <a:t> </a:t>
            </a:r>
            <a:r>
              <a:rPr lang="en-US" spc="-15" dirty="0">
                <a:cs typeface="Calibri"/>
              </a:rPr>
              <a:t>to</a:t>
            </a:r>
            <a:r>
              <a:rPr lang="en-US" spc="5" dirty="0">
                <a:cs typeface="Calibri"/>
              </a:rPr>
              <a:t> </a:t>
            </a:r>
            <a:r>
              <a:rPr lang="en-US" dirty="0">
                <a:cs typeface="Calibri"/>
              </a:rPr>
              <a:t>this</a:t>
            </a:r>
            <a:r>
              <a:rPr lang="en-US" spc="25" dirty="0">
                <a:cs typeface="Calibri"/>
              </a:rPr>
              <a:t> </a:t>
            </a:r>
            <a:r>
              <a:rPr lang="en-US" dirty="0">
                <a:cs typeface="Calibri"/>
              </a:rPr>
              <a:t>the</a:t>
            </a:r>
            <a:r>
              <a:rPr lang="en-US" spc="10" dirty="0">
                <a:cs typeface="Calibri"/>
              </a:rPr>
              <a:t> </a:t>
            </a:r>
            <a:r>
              <a:rPr lang="en-US" dirty="0">
                <a:cs typeface="Calibri"/>
              </a:rPr>
              <a:t>PCD</a:t>
            </a:r>
            <a:r>
              <a:rPr lang="en-US" spc="5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Pharma</a:t>
            </a:r>
            <a:r>
              <a:rPr lang="en-US" spc="15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Franchise</a:t>
            </a:r>
            <a:r>
              <a:rPr lang="en-US" spc="5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business</a:t>
            </a:r>
            <a:r>
              <a:rPr lang="en-US" spc="30" dirty="0">
                <a:cs typeface="Calibri"/>
              </a:rPr>
              <a:t> </a:t>
            </a:r>
            <a:r>
              <a:rPr lang="en-US" dirty="0">
                <a:cs typeface="Calibri"/>
              </a:rPr>
              <a:t>which</a:t>
            </a:r>
            <a:r>
              <a:rPr lang="en-US" spc="10" dirty="0">
                <a:cs typeface="Calibri"/>
              </a:rPr>
              <a:t> </a:t>
            </a:r>
            <a:r>
              <a:rPr lang="en-US" dirty="0">
                <a:cs typeface="Calibri"/>
              </a:rPr>
              <a:t>is </a:t>
            </a:r>
            <a:r>
              <a:rPr lang="en-US" spc="5" dirty="0">
                <a:cs typeface="Calibri"/>
              </a:rPr>
              <a:t> </a:t>
            </a:r>
            <a:r>
              <a:rPr lang="en-US" spc="-10" dirty="0">
                <a:cs typeface="Calibri"/>
              </a:rPr>
              <a:t>considered </a:t>
            </a:r>
            <a:r>
              <a:rPr lang="en-US" dirty="0">
                <a:cs typeface="Calibri"/>
              </a:rPr>
              <a:t>as the backbone </a:t>
            </a:r>
            <a:r>
              <a:rPr lang="en-US" spc="-5" dirty="0">
                <a:cs typeface="Calibri"/>
              </a:rPr>
              <a:t>of </a:t>
            </a:r>
            <a:r>
              <a:rPr lang="en-US" dirty="0">
                <a:cs typeface="Calibri"/>
              </a:rPr>
              <a:t>pharmaceutical </a:t>
            </a:r>
            <a:r>
              <a:rPr lang="en-US" spc="-10" dirty="0">
                <a:cs typeface="Calibri"/>
              </a:rPr>
              <a:t>company </a:t>
            </a:r>
            <a:r>
              <a:rPr lang="en-US" dirty="0">
                <a:cs typeface="Calibri"/>
              </a:rPr>
              <a:t>is </a:t>
            </a:r>
            <a:r>
              <a:rPr lang="en-US" spc="-5" dirty="0">
                <a:cs typeface="Calibri"/>
              </a:rPr>
              <a:t>seeing </a:t>
            </a:r>
            <a:r>
              <a:rPr lang="en-US" dirty="0">
                <a:cs typeface="Calibri"/>
              </a:rPr>
              <a:t>the </a:t>
            </a:r>
            <a:r>
              <a:rPr lang="en-US" spc="5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huge</a:t>
            </a:r>
            <a:r>
              <a:rPr lang="en-US" spc="-25" dirty="0">
                <a:cs typeface="Calibri"/>
              </a:rPr>
              <a:t> </a:t>
            </a:r>
            <a:r>
              <a:rPr lang="en-US" dirty="0">
                <a:cs typeface="Calibri"/>
              </a:rPr>
              <a:t>success</a:t>
            </a:r>
            <a:r>
              <a:rPr lang="en-US" spc="-10" dirty="0">
                <a:cs typeface="Calibri"/>
              </a:rPr>
              <a:t> </a:t>
            </a:r>
            <a:r>
              <a:rPr lang="en-US" dirty="0">
                <a:cs typeface="Calibri"/>
              </a:rPr>
              <a:t>in the </a:t>
            </a:r>
            <a:r>
              <a:rPr lang="en-US" spc="-20" dirty="0">
                <a:cs typeface="Calibri"/>
              </a:rPr>
              <a:t>country.</a:t>
            </a:r>
            <a:endParaRPr lang="en-US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en-US" dirty="0">
              <a:cs typeface="Calibri"/>
            </a:endParaRPr>
          </a:p>
          <a:p>
            <a:pPr marL="12700" marR="245745">
              <a:lnSpc>
                <a:spcPct val="100000"/>
              </a:lnSpc>
            </a:pPr>
            <a:r>
              <a:rPr lang="en-US" spc="-5" dirty="0">
                <a:cs typeface="Calibri"/>
              </a:rPr>
              <a:t>People</a:t>
            </a:r>
            <a:r>
              <a:rPr lang="en-US" dirty="0">
                <a:cs typeface="Calibri"/>
              </a:rPr>
              <a:t> </a:t>
            </a:r>
            <a:r>
              <a:rPr lang="en-US" spc="-15" dirty="0">
                <a:cs typeface="Calibri"/>
              </a:rPr>
              <a:t>today </a:t>
            </a:r>
            <a:r>
              <a:rPr lang="en-US" spc="-10" dirty="0">
                <a:cs typeface="Calibri"/>
              </a:rPr>
              <a:t>wants</a:t>
            </a:r>
            <a:r>
              <a:rPr lang="en-US" spc="10" dirty="0">
                <a:cs typeface="Calibri"/>
              </a:rPr>
              <a:t> </a:t>
            </a:r>
            <a:r>
              <a:rPr lang="en-US" spc="-15" dirty="0">
                <a:cs typeface="Calibri"/>
              </a:rPr>
              <a:t>to</a:t>
            </a:r>
            <a:r>
              <a:rPr lang="en-US" spc="-10" dirty="0">
                <a:cs typeface="Calibri"/>
              </a:rPr>
              <a:t> get </a:t>
            </a:r>
            <a:r>
              <a:rPr lang="en-US" dirty="0">
                <a:cs typeface="Calibri"/>
              </a:rPr>
              <a:t>the </a:t>
            </a:r>
            <a:r>
              <a:rPr lang="en-US" spc="-5" dirty="0">
                <a:cs typeface="Calibri"/>
              </a:rPr>
              <a:t>best</a:t>
            </a:r>
            <a:r>
              <a:rPr lang="en-US" dirty="0">
                <a:cs typeface="Calibri"/>
              </a:rPr>
              <a:t> </a:t>
            </a:r>
            <a:r>
              <a:rPr lang="en-US" spc="-20" dirty="0">
                <a:cs typeface="Calibri"/>
              </a:rPr>
              <a:t>quality,</a:t>
            </a:r>
            <a:r>
              <a:rPr lang="en-US" dirty="0">
                <a:cs typeface="Calibri"/>
              </a:rPr>
              <a:t> </a:t>
            </a:r>
            <a:r>
              <a:rPr lang="en-US" spc="-15" dirty="0">
                <a:cs typeface="Calibri"/>
              </a:rPr>
              <a:t>effective</a:t>
            </a:r>
            <a:r>
              <a:rPr lang="en-US" spc="10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medicine</a:t>
            </a:r>
            <a:r>
              <a:rPr lang="en-US" spc="10" dirty="0">
                <a:cs typeface="Calibri"/>
              </a:rPr>
              <a:t> </a:t>
            </a:r>
            <a:r>
              <a:rPr lang="en-US" spc="-15" dirty="0">
                <a:cs typeface="Calibri"/>
              </a:rPr>
              <a:t>at</a:t>
            </a:r>
            <a:r>
              <a:rPr lang="en-US" dirty="0">
                <a:cs typeface="Calibri"/>
              </a:rPr>
              <a:t> the </a:t>
            </a:r>
            <a:r>
              <a:rPr lang="en-US" spc="5" dirty="0">
                <a:cs typeface="Calibri"/>
              </a:rPr>
              <a:t> </a:t>
            </a:r>
            <a:r>
              <a:rPr lang="en-US" spc="-15" dirty="0">
                <a:cs typeface="Calibri"/>
              </a:rPr>
              <a:t>affordable </a:t>
            </a:r>
            <a:r>
              <a:rPr lang="en-US" spc="-5" dirty="0">
                <a:cs typeface="Calibri"/>
              </a:rPr>
              <a:t>prices </a:t>
            </a:r>
            <a:r>
              <a:rPr lang="en-US" dirty="0">
                <a:cs typeface="Calibri"/>
              </a:rPr>
              <a:t>and </a:t>
            </a:r>
            <a:r>
              <a:rPr lang="en-US" spc="-5" dirty="0">
                <a:cs typeface="Calibri"/>
              </a:rPr>
              <a:t>through </a:t>
            </a:r>
            <a:r>
              <a:rPr lang="en-US" dirty="0">
                <a:cs typeface="Calibri"/>
              </a:rPr>
              <a:t>PCD and </a:t>
            </a:r>
            <a:r>
              <a:rPr lang="en-US" spc="-5" dirty="0">
                <a:cs typeface="Calibri"/>
              </a:rPr>
              <a:t>franchise </a:t>
            </a:r>
            <a:r>
              <a:rPr lang="en-US" dirty="0">
                <a:cs typeface="Calibri"/>
              </a:rPr>
              <a:t>it is </a:t>
            </a:r>
            <a:r>
              <a:rPr lang="en-US" spc="-10" dirty="0">
                <a:cs typeface="Calibri"/>
              </a:rPr>
              <a:t>easy </a:t>
            </a:r>
            <a:r>
              <a:rPr lang="en-US" spc="-15" dirty="0">
                <a:cs typeface="Calibri"/>
              </a:rPr>
              <a:t>to </a:t>
            </a:r>
            <a:r>
              <a:rPr lang="en-US" spc="-10" dirty="0">
                <a:cs typeface="Calibri"/>
              </a:rPr>
              <a:t>provide </a:t>
            </a:r>
            <a:r>
              <a:rPr lang="en-US" spc="-5" dirty="0">
                <a:cs typeface="Calibri"/>
              </a:rPr>
              <a:t> </a:t>
            </a:r>
            <a:r>
              <a:rPr lang="en-US" dirty="0">
                <a:cs typeface="Calibri"/>
              </a:rPr>
              <a:t>them the</a:t>
            </a:r>
            <a:r>
              <a:rPr lang="en-US" spc="5" dirty="0">
                <a:cs typeface="Calibri"/>
              </a:rPr>
              <a:t> </a:t>
            </a:r>
            <a:r>
              <a:rPr lang="en-US" dirty="0">
                <a:cs typeface="Calibri"/>
              </a:rPr>
              <a:t>access</a:t>
            </a:r>
            <a:r>
              <a:rPr lang="en-US" spc="10" dirty="0">
                <a:cs typeface="Calibri"/>
              </a:rPr>
              <a:t> </a:t>
            </a:r>
            <a:r>
              <a:rPr lang="en-US" spc="-15" dirty="0">
                <a:cs typeface="Calibri"/>
              </a:rPr>
              <a:t>for </a:t>
            </a:r>
            <a:r>
              <a:rPr lang="en-US" spc="-5" dirty="0">
                <a:cs typeface="Calibri"/>
              </a:rPr>
              <a:t>high</a:t>
            </a:r>
            <a:r>
              <a:rPr lang="en-US" dirty="0">
                <a:cs typeface="Calibri"/>
              </a:rPr>
              <a:t> quality</a:t>
            </a:r>
            <a:r>
              <a:rPr lang="en-US" spc="5" dirty="0">
                <a:cs typeface="Calibri"/>
              </a:rPr>
              <a:t> </a:t>
            </a:r>
            <a:r>
              <a:rPr lang="en-US" spc="-10" dirty="0">
                <a:cs typeface="Calibri"/>
              </a:rPr>
              <a:t>products</a:t>
            </a:r>
            <a:r>
              <a:rPr lang="en-US" spc="-20" dirty="0">
                <a:cs typeface="Calibri"/>
              </a:rPr>
              <a:t> </a:t>
            </a:r>
            <a:r>
              <a:rPr lang="en-US" dirty="0">
                <a:cs typeface="Calibri"/>
              </a:rPr>
              <a:t>in</a:t>
            </a:r>
            <a:r>
              <a:rPr lang="en-US" spc="5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their</a:t>
            </a:r>
            <a:r>
              <a:rPr lang="en-US" spc="5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region. </a:t>
            </a:r>
            <a:r>
              <a:rPr lang="en-US" dirty="0">
                <a:cs typeface="Calibri"/>
              </a:rPr>
              <a:t>Apart</a:t>
            </a:r>
            <a:r>
              <a:rPr lang="en-US" spc="-15" dirty="0">
                <a:cs typeface="Calibri"/>
              </a:rPr>
              <a:t> from </a:t>
            </a:r>
            <a:r>
              <a:rPr lang="en-US" spc="-10" dirty="0">
                <a:cs typeface="Calibri"/>
              </a:rPr>
              <a:t> </a:t>
            </a:r>
            <a:r>
              <a:rPr lang="en-US" dirty="0">
                <a:cs typeface="Calibri"/>
              </a:rPr>
              <a:t>this, the </a:t>
            </a:r>
            <a:r>
              <a:rPr lang="en-US" spc="-10" dirty="0">
                <a:cs typeface="Calibri"/>
              </a:rPr>
              <a:t>government </a:t>
            </a:r>
            <a:r>
              <a:rPr lang="en-US" dirty="0">
                <a:cs typeface="Calibri"/>
              </a:rPr>
              <a:t>is </a:t>
            </a:r>
            <a:r>
              <a:rPr lang="en-US" spc="-5" dirty="0">
                <a:cs typeface="Calibri"/>
              </a:rPr>
              <a:t>also encouraging </a:t>
            </a:r>
            <a:r>
              <a:rPr lang="en-US" dirty="0">
                <a:cs typeface="Calibri"/>
              </a:rPr>
              <a:t>the pharmaceutical </a:t>
            </a:r>
            <a:r>
              <a:rPr lang="en-US" spc="-5" dirty="0">
                <a:cs typeface="Calibri"/>
              </a:rPr>
              <a:t>sector </a:t>
            </a:r>
            <a:r>
              <a:rPr lang="en-US" spc="-15" dirty="0">
                <a:cs typeface="Calibri"/>
              </a:rPr>
              <a:t>to </a:t>
            </a:r>
            <a:r>
              <a:rPr lang="en-US" spc="-440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meet</a:t>
            </a:r>
            <a:r>
              <a:rPr lang="en-US" spc="10" dirty="0">
                <a:cs typeface="Calibri"/>
              </a:rPr>
              <a:t> </a:t>
            </a:r>
            <a:r>
              <a:rPr lang="en-US" dirty="0">
                <a:cs typeface="Calibri"/>
              </a:rPr>
              <a:t>the</a:t>
            </a:r>
            <a:r>
              <a:rPr lang="en-US" spc="-10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increasing</a:t>
            </a:r>
            <a:r>
              <a:rPr lang="en-US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demand </a:t>
            </a:r>
            <a:r>
              <a:rPr lang="en-US" spc="-15" dirty="0">
                <a:cs typeface="Calibri"/>
              </a:rPr>
              <a:t>for</a:t>
            </a:r>
            <a:r>
              <a:rPr lang="en-US" spc="-20" dirty="0">
                <a:cs typeface="Calibri"/>
              </a:rPr>
              <a:t> </a:t>
            </a:r>
            <a:r>
              <a:rPr lang="en-US" dirty="0">
                <a:cs typeface="Calibri"/>
              </a:rPr>
              <a:t>medicines</a:t>
            </a:r>
            <a:r>
              <a:rPr lang="en-US" spc="5" dirty="0">
                <a:cs typeface="Calibri"/>
              </a:rPr>
              <a:t> </a:t>
            </a:r>
            <a:r>
              <a:rPr lang="en-US" dirty="0">
                <a:cs typeface="Calibri"/>
              </a:rPr>
              <a:t>in the</a:t>
            </a:r>
            <a:r>
              <a:rPr lang="en-US" spc="-10" dirty="0">
                <a:cs typeface="Calibri"/>
              </a:rPr>
              <a:t> </a:t>
            </a:r>
            <a:r>
              <a:rPr lang="en-US" spc="-20" dirty="0">
                <a:cs typeface="Calibri"/>
              </a:rPr>
              <a:t>country.</a:t>
            </a:r>
            <a:endParaRPr lang="en-US" dirty="0">
              <a:cs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58450" y="142875"/>
            <a:ext cx="1633537" cy="117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1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217" y="111124"/>
            <a:ext cx="11153774" cy="61896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4000" spc="-10" dirty="0" smtClean="0"/>
              <a:t>                         </a:t>
            </a:r>
            <a:r>
              <a:rPr lang="en-IN" sz="4000" spc="-10" dirty="0" err="1" smtClean="0"/>
              <a:t>Innovexia</a:t>
            </a:r>
            <a:r>
              <a:rPr lang="en-IN" sz="4000" spc="-20" dirty="0" smtClean="0"/>
              <a:t> </a:t>
            </a:r>
            <a:r>
              <a:rPr lang="en-IN" sz="4000" spc="-5" dirty="0" err="1"/>
              <a:t>Pharma</a:t>
            </a:r>
            <a:r>
              <a:rPr lang="en-IN" sz="4000" spc="-20" dirty="0"/>
              <a:t> </a:t>
            </a:r>
            <a:r>
              <a:rPr lang="en-IN" sz="4000" spc="-5" dirty="0" smtClean="0"/>
              <a:t>Product</a:t>
            </a:r>
            <a:endParaRPr lang="en-IN" sz="4000" dirty="0">
              <a:cs typeface="Calibri"/>
            </a:endParaRPr>
          </a:p>
          <a:p>
            <a:pPr marL="0" indent="0">
              <a:buNone/>
            </a:pPr>
            <a:endParaRPr lang="en-IN" sz="4000" dirty="0">
              <a:cs typeface="Calibri"/>
            </a:endParaRPr>
          </a:p>
        </p:txBody>
      </p:sp>
      <p:pic>
        <p:nvPicPr>
          <p:cNvPr id="4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5763" y="1171435"/>
            <a:ext cx="2614611" cy="260098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679305" y="4489182"/>
            <a:ext cx="2848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3200" spc="-5" dirty="0">
                <a:cs typeface="Calibri"/>
              </a:rPr>
              <a:t>Herbal</a:t>
            </a:r>
            <a:r>
              <a:rPr lang="en-IN" sz="3200" spc="-50" dirty="0">
                <a:cs typeface="Calibri"/>
              </a:rPr>
              <a:t> </a:t>
            </a:r>
            <a:r>
              <a:rPr lang="en-IN" sz="3200" spc="-10" dirty="0">
                <a:cs typeface="Calibri"/>
              </a:rPr>
              <a:t>Products</a:t>
            </a:r>
            <a:endParaRPr lang="en-IN" sz="3200" dirty="0">
              <a:cs typeface="Calibri"/>
            </a:endParaRPr>
          </a:p>
        </p:txBody>
      </p:sp>
      <p:pic>
        <p:nvPicPr>
          <p:cNvPr id="6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917245" y="1171435"/>
            <a:ext cx="2952573" cy="260098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85763" y="4489183"/>
            <a:ext cx="28860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3200" spc="-10" dirty="0">
                <a:cs typeface="Calibri"/>
              </a:rPr>
              <a:t>Dental</a:t>
            </a:r>
            <a:r>
              <a:rPr lang="en-IN" sz="3200" spc="-55" dirty="0">
                <a:cs typeface="Calibri"/>
              </a:rPr>
              <a:t> </a:t>
            </a:r>
            <a:r>
              <a:rPr lang="en-IN" sz="3200" spc="-10" dirty="0">
                <a:cs typeface="Calibri"/>
              </a:rPr>
              <a:t>Products</a:t>
            </a:r>
            <a:endParaRPr lang="en-IN" sz="3200" dirty="0">
              <a:cs typeface="Calibri"/>
            </a:endParaRPr>
          </a:p>
        </p:txBody>
      </p:sp>
      <p:pic>
        <p:nvPicPr>
          <p:cNvPr id="14" name="object 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786689" y="1171435"/>
            <a:ext cx="3867340" cy="260098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9041878" y="4489181"/>
            <a:ext cx="19002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spc="-5" dirty="0">
                <a:cs typeface="Calibri"/>
              </a:rPr>
              <a:t>Injections</a:t>
            </a:r>
            <a:endParaRPr lang="en-IN" sz="3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606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26" y="328613"/>
            <a:ext cx="11819387" cy="5843587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IN" spc="-10" dirty="0" smtClean="0"/>
              <a:t>                                           </a:t>
            </a:r>
            <a:r>
              <a:rPr lang="en-IN" sz="4000" spc="-10" dirty="0" err="1" smtClean="0">
                <a:solidFill>
                  <a:srgbClr val="C00000"/>
                </a:solidFill>
              </a:rPr>
              <a:t>Innovexia</a:t>
            </a:r>
            <a:r>
              <a:rPr lang="en-IN" sz="4000" spc="-20" dirty="0" smtClean="0">
                <a:solidFill>
                  <a:srgbClr val="C00000"/>
                </a:solidFill>
              </a:rPr>
              <a:t> </a:t>
            </a:r>
            <a:r>
              <a:rPr lang="en-IN" sz="4000" spc="-5" dirty="0" err="1">
                <a:solidFill>
                  <a:srgbClr val="C00000"/>
                </a:solidFill>
              </a:rPr>
              <a:t>Pharma</a:t>
            </a:r>
            <a:r>
              <a:rPr lang="en-IN" sz="4000" spc="-20" dirty="0">
                <a:solidFill>
                  <a:srgbClr val="C00000"/>
                </a:solidFill>
              </a:rPr>
              <a:t> </a:t>
            </a:r>
            <a:r>
              <a:rPr lang="en-IN" sz="4000" spc="-5" dirty="0">
                <a:solidFill>
                  <a:srgbClr val="C00000"/>
                </a:solidFill>
              </a:rPr>
              <a:t>Product</a:t>
            </a:r>
            <a:endParaRPr lang="en-IN" sz="4000" dirty="0">
              <a:solidFill>
                <a:srgbClr val="C00000"/>
              </a:solidFill>
              <a:cs typeface="Calibri"/>
            </a:endParaRP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endParaRPr lang="en-IN" dirty="0">
              <a:solidFill>
                <a:srgbClr val="C00000"/>
              </a:solidFill>
              <a:cs typeface="Calibri"/>
            </a:endParaRPr>
          </a:p>
        </p:txBody>
      </p:sp>
      <p:pic>
        <p:nvPicPr>
          <p:cNvPr id="5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90560" y="1343025"/>
            <a:ext cx="3191259" cy="2452497"/>
          </a:xfrm>
          <a:prstGeom prst="rect">
            <a:avLst/>
          </a:prstGeom>
        </p:spPr>
      </p:pic>
      <p:pic>
        <p:nvPicPr>
          <p:cNvPr id="6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14913" y="1343025"/>
            <a:ext cx="2586037" cy="2438209"/>
          </a:xfrm>
          <a:prstGeom prst="rect">
            <a:avLst/>
          </a:prstGeom>
        </p:spPr>
      </p:pic>
      <p:pic>
        <p:nvPicPr>
          <p:cNvPr id="7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734044" y="1343026"/>
            <a:ext cx="2980749" cy="245249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3526" y="4334982"/>
            <a:ext cx="44653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3200" spc="-10" dirty="0">
                <a:solidFill>
                  <a:srgbClr val="C00000"/>
                </a:solidFill>
                <a:cs typeface="Calibri"/>
              </a:rPr>
              <a:t>Paediatric</a:t>
            </a:r>
            <a:r>
              <a:rPr lang="en-IN" sz="3200" dirty="0">
                <a:solidFill>
                  <a:srgbClr val="C00000"/>
                </a:solidFill>
                <a:cs typeface="Calibri"/>
              </a:rPr>
              <a:t> </a:t>
            </a:r>
            <a:r>
              <a:rPr lang="en-IN" sz="3200" spc="-10" dirty="0">
                <a:solidFill>
                  <a:srgbClr val="C00000"/>
                </a:solidFill>
                <a:cs typeface="Calibri"/>
              </a:rPr>
              <a:t>Syrups </a:t>
            </a:r>
            <a:r>
              <a:rPr lang="en-IN" sz="3200" dirty="0">
                <a:solidFill>
                  <a:srgbClr val="C00000"/>
                </a:solidFill>
                <a:cs typeface="Calibri"/>
              </a:rPr>
              <a:t>&amp;</a:t>
            </a:r>
            <a:r>
              <a:rPr lang="en-IN" sz="3200" spc="-5" dirty="0">
                <a:solidFill>
                  <a:srgbClr val="C00000"/>
                </a:solidFill>
                <a:cs typeface="Calibri"/>
              </a:rPr>
              <a:t> </a:t>
            </a:r>
            <a:r>
              <a:rPr lang="en-IN" sz="3200" spc="-15" dirty="0">
                <a:solidFill>
                  <a:srgbClr val="C00000"/>
                </a:solidFill>
                <a:cs typeface="Calibri"/>
              </a:rPr>
              <a:t>Drops</a:t>
            </a:r>
            <a:endParaRPr lang="en-IN" sz="3200" dirty="0">
              <a:solidFill>
                <a:srgbClr val="C00000"/>
              </a:solidFill>
              <a:cs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22538" y="4334984"/>
            <a:ext cx="30022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3200" spc="-15" dirty="0">
                <a:solidFill>
                  <a:srgbClr val="C00000"/>
                </a:solidFill>
                <a:cs typeface="Calibri"/>
              </a:rPr>
              <a:t>Powder</a:t>
            </a:r>
            <a:r>
              <a:rPr lang="en-IN" sz="3200" spc="-40" dirty="0">
                <a:cs typeface="Calibri"/>
              </a:rPr>
              <a:t> </a:t>
            </a:r>
            <a:r>
              <a:rPr lang="en-IN" sz="3200" spc="-10" dirty="0">
                <a:solidFill>
                  <a:srgbClr val="C00000"/>
                </a:solidFill>
                <a:cs typeface="Calibri"/>
              </a:rPr>
              <a:t>Products</a:t>
            </a:r>
            <a:endParaRPr lang="en-IN" sz="3200" dirty="0">
              <a:solidFill>
                <a:srgbClr val="C00000"/>
              </a:solidFill>
              <a:cs typeface="Calibri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9342398" y="4334983"/>
            <a:ext cx="17640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3200" spc="-5" dirty="0">
                <a:solidFill>
                  <a:srgbClr val="C00000"/>
                </a:solidFill>
                <a:cs typeface="Calibri"/>
              </a:rPr>
              <a:t>Sach</a:t>
            </a:r>
            <a:r>
              <a:rPr lang="en-IN" sz="3200" spc="-10" dirty="0">
                <a:solidFill>
                  <a:srgbClr val="C00000"/>
                </a:solidFill>
                <a:cs typeface="Calibri"/>
              </a:rPr>
              <a:t>e</a:t>
            </a:r>
            <a:r>
              <a:rPr lang="en-IN" sz="3200" dirty="0">
                <a:solidFill>
                  <a:srgbClr val="C00000"/>
                </a:solidFill>
                <a:cs typeface="Calibri"/>
              </a:rPr>
              <a:t>ts</a:t>
            </a:r>
          </a:p>
        </p:txBody>
      </p:sp>
    </p:spTree>
    <p:extLst>
      <p:ext uri="{BB962C8B-B14F-4D97-AF65-F5344CB8AC3E}">
        <p14:creationId xmlns:p14="http://schemas.microsoft.com/office/powerpoint/2010/main" val="47811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763" y="582612"/>
            <a:ext cx="11415712" cy="5675313"/>
          </a:xfrm>
        </p:spPr>
        <p:txBody>
          <a:bodyPr/>
          <a:lstStyle/>
          <a:p>
            <a:pPr marL="0" indent="0">
              <a:buNone/>
            </a:pPr>
            <a:r>
              <a:rPr lang="en-IN" spc="-10" dirty="0"/>
              <a:t> </a:t>
            </a:r>
            <a:r>
              <a:rPr lang="en-IN" spc="-10" dirty="0" smtClean="0"/>
              <a:t>                                  </a:t>
            </a:r>
            <a:r>
              <a:rPr lang="en-IN" sz="3600" spc="-10" dirty="0" err="1" smtClean="0">
                <a:solidFill>
                  <a:srgbClr val="C00000"/>
                </a:solidFill>
              </a:rPr>
              <a:t>Innovexia</a:t>
            </a:r>
            <a:r>
              <a:rPr lang="en-IN" sz="3600" spc="-20" dirty="0" smtClean="0">
                <a:solidFill>
                  <a:srgbClr val="C00000"/>
                </a:solidFill>
              </a:rPr>
              <a:t> </a:t>
            </a:r>
            <a:r>
              <a:rPr lang="en-IN" sz="3600" spc="-5" dirty="0" err="1">
                <a:solidFill>
                  <a:srgbClr val="C00000"/>
                </a:solidFill>
              </a:rPr>
              <a:t>Pharma</a:t>
            </a:r>
            <a:r>
              <a:rPr lang="en-IN" sz="3600" spc="-20" dirty="0">
                <a:solidFill>
                  <a:srgbClr val="C00000"/>
                </a:solidFill>
              </a:rPr>
              <a:t> </a:t>
            </a:r>
            <a:r>
              <a:rPr lang="en-IN" sz="3600" spc="-5" dirty="0">
                <a:solidFill>
                  <a:srgbClr val="C00000"/>
                </a:solidFill>
              </a:rPr>
              <a:t>Product</a:t>
            </a:r>
            <a:endParaRPr lang="en-IN" sz="3600" dirty="0"/>
          </a:p>
        </p:txBody>
      </p:sp>
      <p:pic>
        <p:nvPicPr>
          <p:cNvPr id="4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5763" y="1457325"/>
            <a:ext cx="2180461" cy="2686050"/>
          </a:xfrm>
          <a:prstGeom prst="rect">
            <a:avLst/>
          </a:prstGeom>
        </p:spPr>
      </p:pic>
      <p:pic>
        <p:nvPicPr>
          <p:cNvPr id="5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381374" y="1457325"/>
            <a:ext cx="2657475" cy="2686050"/>
          </a:xfrm>
          <a:prstGeom prst="rect">
            <a:avLst/>
          </a:prstGeom>
        </p:spPr>
      </p:pic>
      <p:pic>
        <p:nvPicPr>
          <p:cNvPr id="6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862571" y="1457325"/>
            <a:ext cx="2362581" cy="268605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128581" y="4939040"/>
            <a:ext cx="29102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2800" spc="-25" dirty="0">
                <a:solidFill>
                  <a:srgbClr val="C00000"/>
                </a:solidFill>
                <a:cs typeface="Calibri"/>
              </a:rPr>
              <a:t>Tablets</a:t>
            </a:r>
            <a:r>
              <a:rPr lang="en-IN" sz="2800" spc="-30" dirty="0">
                <a:cs typeface="Calibri"/>
              </a:rPr>
              <a:t> </a:t>
            </a:r>
            <a:r>
              <a:rPr lang="en-IN" sz="2800" dirty="0">
                <a:cs typeface="Calibri"/>
              </a:rPr>
              <a:t>&amp;</a:t>
            </a:r>
            <a:r>
              <a:rPr lang="en-IN" sz="2800" spc="-20" dirty="0">
                <a:cs typeface="Calibri"/>
              </a:rPr>
              <a:t> </a:t>
            </a:r>
            <a:r>
              <a:rPr lang="en-IN" sz="2800" spc="-5" dirty="0">
                <a:solidFill>
                  <a:srgbClr val="C00000"/>
                </a:solidFill>
                <a:cs typeface="Calibri"/>
              </a:rPr>
              <a:t>Capsules</a:t>
            </a:r>
            <a:endParaRPr lang="en-IN" sz="2800" dirty="0">
              <a:solidFill>
                <a:srgbClr val="C00000"/>
              </a:solidFill>
              <a:cs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1303" y="4815929"/>
            <a:ext cx="28043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3600" spc="-25" dirty="0" smtClean="0">
                <a:solidFill>
                  <a:srgbClr val="C00000"/>
                </a:solidFill>
                <a:cs typeface="Calibri"/>
              </a:rPr>
              <a:t>      S</a:t>
            </a:r>
            <a:r>
              <a:rPr lang="en-IN" sz="3600" dirty="0" smtClean="0">
                <a:solidFill>
                  <a:srgbClr val="C00000"/>
                </a:solidFill>
                <a:cs typeface="Calibri"/>
              </a:rPr>
              <a:t>yru</a:t>
            </a:r>
            <a:r>
              <a:rPr lang="en-IN" sz="3600" spc="-10" dirty="0" smtClean="0">
                <a:solidFill>
                  <a:srgbClr val="C00000"/>
                </a:solidFill>
                <a:cs typeface="Calibri"/>
              </a:rPr>
              <a:t>p</a:t>
            </a:r>
            <a:r>
              <a:rPr lang="en-IN" sz="3600" dirty="0" smtClean="0">
                <a:solidFill>
                  <a:srgbClr val="C00000"/>
                </a:solidFill>
                <a:cs typeface="Calibri"/>
              </a:rPr>
              <a:t>s</a:t>
            </a:r>
            <a:endParaRPr lang="en-IN" sz="3600" dirty="0">
              <a:solidFill>
                <a:srgbClr val="C00000"/>
              </a:solidFill>
              <a:cs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47044" y="4723596"/>
            <a:ext cx="27100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2800" spc="-10" dirty="0" smtClean="0">
                <a:solidFill>
                  <a:srgbClr val="C00000"/>
                </a:solidFill>
                <a:cs typeface="Calibri"/>
              </a:rPr>
              <a:t>Urological Products</a:t>
            </a:r>
            <a:endParaRPr lang="en-IN" sz="2800" dirty="0">
              <a:solidFill>
                <a:srgbClr val="C00000"/>
              </a:solidFill>
              <a:cs typeface="Calibri"/>
            </a:endParaRPr>
          </a:p>
        </p:txBody>
      </p:sp>
      <p:sp>
        <p:nvSpPr>
          <p:cNvPr id="9" name="AutoShape 2" descr="Pharmacutical Products Photos of Innovexia Lifescienc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58376" y="1457325"/>
            <a:ext cx="2164460" cy="271279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57096" y="4413249"/>
            <a:ext cx="2009775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81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913" y="454024"/>
            <a:ext cx="10515600" cy="56753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                    Quality</a:t>
            </a:r>
            <a:r>
              <a:rPr lang="en-US" sz="3200" spc="-30" dirty="0" smtClean="0">
                <a:solidFill>
                  <a:srgbClr val="C00000"/>
                </a:solidFill>
              </a:rPr>
              <a:t> </a:t>
            </a:r>
            <a:r>
              <a:rPr lang="en-US" sz="3200" spc="-5" dirty="0">
                <a:solidFill>
                  <a:srgbClr val="C00000"/>
                </a:solidFill>
              </a:rPr>
              <a:t>Assurance</a:t>
            </a:r>
            <a:r>
              <a:rPr lang="en-US" sz="3200" spc="-15" dirty="0">
                <a:solidFill>
                  <a:srgbClr val="C00000"/>
                </a:solidFill>
              </a:rPr>
              <a:t> at </a:t>
            </a:r>
            <a:r>
              <a:rPr lang="en-US" sz="3200" spc="-10" dirty="0" err="1">
                <a:solidFill>
                  <a:srgbClr val="C00000"/>
                </a:solidFill>
              </a:rPr>
              <a:t>Innovexia</a:t>
            </a:r>
            <a:r>
              <a:rPr lang="en-US" sz="3200" spc="-10" dirty="0">
                <a:solidFill>
                  <a:srgbClr val="C00000"/>
                </a:solidFill>
              </a:rPr>
              <a:t> Life</a:t>
            </a:r>
            <a:r>
              <a:rPr lang="en-US" sz="3200" spc="-5" dirty="0">
                <a:solidFill>
                  <a:srgbClr val="C00000"/>
                </a:solidFill>
              </a:rPr>
              <a:t> </a:t>
            </a:r>
            <a:r>
              <a:rPr lang="en-US" sz="3200" dirty="0" smtClean="0">
                <a:solidFill>
                  <a:srgbClr val="C00000"/>
                </a:solidFill>
              </a:rPr>
              <a:t>Sciences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smtClean="0">
                <a:solidFill>
                  <a:srgbClr val="C00000"/>
                </a:solidFill>
              </a:rPr>
              <a:t>      </a:t>
            </a:r>
          </a:p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smtClean="0">
                <a:solidFill>
                  <a:srgbClr val="C00000"/>
                </a:solidFill>
              </a:rPr>
              <a:t>  </a:t>
            </a:r>
            <a:r>
              <a:rPr lang="en-US" sz="3200" spc="-5" dirty="0">
                <a:cs typeface="Calibri"/>
              </a:rPr>
              <a:t>Quality</a:t>
            </a:r>
            <a:r>
              <a:rPr lang="en-US" sz="3200" spc="-2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is</a:t>
            </a:r>
            <a:r>
              <a:rPr lang="en-US" sz="3200" spc="-15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our</a:t>
            </a:r>
            <a:r>
              <a:rPr lang="en-US" sz="3200" spc="20" dirty="0">
                <a:cs typeface="Calibri"/>
              </a:rPr>
              <a:t> </a:t>
            </a:r>
            <a:r>
              <a:rPr lang="en-US" sz="3200" spc="-20" dirty="0">
                <a:cs typeface="Calibri"/>
              </a:rPr>
              <a:t>priority.</a:t>
            </a:r>
            <a:r>
              <a:rPr lang="en-US" sz="3200" spc="10" dirty="0">
                <a:cs typeface="Calibri"/>
              </a:rPr>
              <a:t> </a:t>
            </a:r>
            <a:r>
              <a:rPr lang="en-US" sz="3200" spc="-40" dirty="0">
                <a:cs typeface="Calibri"/>
              </a:rPr>
              <a:t>We</a:t>
            </a:r>
            <a:r>
              <a:rPr lang="en-US" sz="3200" spc="10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at</a:t>
            </a:r>
            <a:r>
              <a:rPr lang="en-US" sz="3200" spc="30" dirty="0">
                <a:cs typeface="Calibri"/>
              </a:rPr>
              <a:t> </a:t>
            </a:r>
            <a:r>
              <a:rPr lang="en-US" sz="3200" spc="-10" dirty="0" err="1">
                <a:cs typeface="Calibri"/>
              </a:rPr>
              <a:t>Innovexia</a:t>
            </a:r>
            <a:r>
              <a:rPr lang="en-US" sz="3200" spc="-5" dirty="0">
                <a:cs typeface="Calibri"/>
              </a:rPr>
              <a:t> </a:t>
            </a:r>
            <a:r>
              <a:rPr lang="en-US" sz="3200" spc="-15" dirty="0">
                <a:cs typeface="Calibri"/>
              </a:rPr>
              <a:t>Life</a:t>
            </a:r>
            <a:r>
              <a:rPr lang="en-US" sz="320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Sciences</a:t>
            </a:r>
            <a:r>
              <a:rPr lang="en-US" sz="3200" spc="10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believes</a:t>
            </a:r>
            <a:r>
              <a:rPr lang="en-US" sz="3200" spc="5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that </a:t>
            </a:r>
            <a:r>
              <a:rPr lang="en-US" sz="3200" spc="-5" dirty="0">
                <a:cs typeface="Calibri"/>
              </a:rPr>
              <a:t>the quality</a:t>
            </a:r>
            <a:r>
              <a:rPr lang="en-US" sz="3200" spc="-25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is the </a:t>
            </a:r>
            <a:r>
              <a:rPr lang="en-US" sz="320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responsibility</a:t>
            </a:r>
            <a:r>
              <a:rPr lang="en-US" sz="3200" spc="-2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of</a:t>
            </a:r>
            <a:r>
              <a:rPr lang="en-US" sz="3200" spc="10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everyone</a:t>
            </a:r>
            <a:r>
              <a:rPr lang="en-US" sz="3200" spc="55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in</a:t>
            </a:r>
            <a:r>
              <a:rPr lang="en-US" sz="3200" spc="-15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the</a:t>
            </a:r>
            <a:r>
              <a:rPr lang="en-US" sz="3200" dirty="0">
                <a:cs typeface="Calibri"/>
              </a:rPr>
              <a:t> </a:t>
            </a:r>
            <a:r>
              <a:rPr lang="en-US" sz="3200" spc="-25" dirty="0">
                <a:cs typeface="Calibri"/>
              </a:rPr>
              <a:t>company.</a:t>
            </a:r>
            <a:r>
              <a:rPr lang="en-US" sz="3200" spc="25" dirty="0">
                <a:cs typeface="Calibri"/>
              </a:rPr>
              <a:t> </a:t>
            </a:r>
            <a:r>
              <a:rPr lang="en-US" sz="3200" spc="-10" dirty="0" err="1">
                <a:cs typeface="Calibri"/>
              </a:rPr>
              <a:t>Innovexia</a:t>
            </a:r>
            <a:r>
              <a:rPr lang="en-US" sz="3200" spc="10" dirty="0">
                <a:cs typeface="Calibri"/>
              </a:rPr>
              <a:t> </a:t>
            </a:r>
            <a:r>
              <a:rPr lang="en-US" sz="3200" spc="-15" dirty="0">
                <a:cs typeface="Calibri"/>
              </a:rPr>
              <a:t>Life</a:t>
            </a:r>
            <a:r>
              <a:rPr lang="en-US" sz="3200" spc="-20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Sciences</a:t>
            </a:r>
            <a:r>
              <a:rPr lang="en-US" sz="3200" spc="25" dirty="0">
                <a:cs typeface="Calibri"/>
              </a:rPr>
              <a:t> </a:t>
            </a:r>
            <a:r>
              <a:rPr lang="en-US" sz="3200" spc="-15" dirty="0">
                <a:cs typeface="Calibri"/>
              </a:rPr>
              <a:t>have</a:t>
            </a:r>
            <a:r>
              <a:rPr lang="en-US" sz="320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highly</a:t>
            </a:r>
            <a:r>
              <a:rPr lang="en-US" sz="3200" spc="-25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professional </a:t>
            </a:r>
            <a:r>
              <a:rPr lang="en-US" sz="3200" spc="-35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quality</a:t>
            </a:r>
            <a:r>
              <a:rPr lang="en-US" sz="3200" spc="-25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assurance</a:t>
            </a:r>
            <a:r>
              <a:rPr lang="en-US" sz="3200" spc="5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team</a:t>
            </a:r>
            <a:r>
              <a:rPr lang="en-US" sz="3200" spc="5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who</a:t>
            </a:r>
            <a:r>
              <a:rPr lang="en-US" sz="3200" spc="25" dirty="0">
                <a:cs typeface="Calibri"/>
              </a:rPr>
              <a:t> </a:t>
            </a:r>
            <a:r>
              <a:rPr lang="en-US" sz="3200" spc="-15" dirty="0">
                <a:cs typeface="Calibri"/>
              </a:rPr>
              <a:t>are</a:t>
            </a:r>
            <a:r>
              <a:rPr lang="en-US" sz="3200" spc="10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best</a:t>
            </a:r>
            <a:r>
              <a:rPr lang="en-US" sz="3200" spc="5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in</a:t>
            </a:r>
            <a:r>
              <a:rPr lang="en-US" sz="3200" spc="1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their</a:t>
            </a:r>
            <a:r>
              <a:rPr lang="en-US" sz="3200" spc="5" dirty="0">
                <a:cs typeface="Calibri"/>
              </a:rPr>
              <a:t> </a:t>
            </a:r>
            <a:r>
              <a:rPr lang="en-US" sz="3200" spc="-15" dirty="0">
                <a:cs typeface="Calibri"/>
              </a:rPr>
              <a:t>work.</a:t>
            </a:r>
            <a:r>
              <a:rPr lang="en-US" sz="3200" spc="3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This team</a:t>
            </a:r>
            <a:r>
              <a:rPr lang="en-US" sz="3200" spc="5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monitor</a:t>
            </a:r>
            <a:r>
              <a:rPr lang="en-US" sz="3200" spc="15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the</a:t>
            </a:r>
            <a:r>
              <a:rPr lang="en-US" sz="3200" spc="5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manufacturing </a:t>
            </a:r>
            <a:r>
              <a:rPr lang="en-US" sz="3200" spc="-5" dirty="0">
                <a:cs typeface="Calibri"/>
              </a:rPr>
              <a:t> of</a:t>
            </a:r>
            <a:r>
              <a:rPr lang="en-US" sz="3200" spc="10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products</a:t>
            </a:r>
            <a:r>
              <a:rPr lang="en-US" sz="3200" spc="5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at</a:t>
            </a:r>
            <a:r>
              <a:rPr lang="en-US" sz="3200" spc="-15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every</a:t>
            </a:r>
            <a:r>
              <a:rPr lang="en-US" sz="3200" spc="40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stage. </a:t>
            </a:r>
            <a:r>
              <a:rPr lang="en-US" sz="3200" spc="-40" dirty="0">
                <a:cs typeface="Calibri"/>
              </a:rPr>
              <a:t>We</a:t>
            </a:r>
            <a:r>
              <a:rPr lang="en-US" sz="3200" spc="15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deliver</a:t>
            </a:r>
            <a:r>
              <a:rPr lang="en-US" sz="3200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exceptionally</a:t>
            </a:r>
            <a:r>
              <a:rPr lang="en-US" sz="3200" spc="-15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high</a:t>
            </a:r>
            <a:r>
              <a:rPr lang="en-US" sz="3200" spc="-2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quality</a:t>
            </a:r>
            <a:r>
              <a:rPr lang="en-US" sz="3200" spc="-30" dirty="0">
                <a:cs typeface="Calibri"/>
              </a:rPr>
              <a:t> </a:t>
            </a:r>
            <a:r>
              <a:rPr lang="en-US" sz="3200" spc="-15" dirty="0">
                <a:cs typeface="Calibri"/>
              </a:rPr>
              <a:t>range</a:t>
            </a:r>
            <a:r>
              <a:rPr lang="en-US" sz="3200" spc="5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of</a:t>
            </a:r>
            <a:r>
              <a:rPr lang="en-US" sz="3200" spc="15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drugs </a:t>
            </a:r>
            <a:r>
              <a:rPr lang="en-US" sz="3200" spc="-5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manufacturing</a:t>
            </a:r>
            <a:r>
              <a:rPr lang="en-US" sz="3200" spc="-20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by</a:t>
            </a:r>
            <a:r>
              <a:rPr lang="en-US" sz="3200" spc="5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using</a:t>
            </a:r>
            <a:r>
              <a:rPr lang="en-US" sz="3200" spc="-10" dirty="0">
                <a:cs typeface="Calibri"/>
              </a:rPr>
              <a:t> best</a:t>
            </a:r>
            <a:r>
              <a:rPr lang="en-US" sz="320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quality</a:t>
            </a:r>
            <a:r>
              <a:rPr lang="en-US" sz="3200" spc="-3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and</a:t>
            </a:r>
            <a:r>
              <a:rPr lang="en-US" sz="3200" spc="-15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hygienic</a:t>
            </a:r>
            <a:r>
              <a:rPr lang="en-US" sz="3200" spc="-15" dirty="0">
                <a:cs typeface="Calibri"/>
              </a:rPr>
              <a:t> </a:t>
            </a:r>
            <a:r>
              <a:rPr lang="en-US" sz="3200" spc="-25" dirty="0">
                <a:cs typeface="Calibri"/>
              </a:rPr>
              <a:t>raw</a:t>
            </a:r>
            <a:r>
              <a:rPr lang="en-US" sz="3200" spc="2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material.</a:t>
            </a:r>
            <a:endParaRPr lang="en-US" sz="3200" dirty="0"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lang="en-US" sz="3200" dirty="0">
              <a:cs typeface="Calibri"/>
            </a:endParaRPr>
          </a:p>
          <a:p>
            <a:pPr marL="12700" marR="132715">
              <a:lnSpc>
                <a:spcPct val="100000"/>
              </a:lnSpc>
            </a:pPr>
            <a:r>
              <a:rPr lang="en-US" sz="3200" spc="-10" dirty="0">
                <a:cs typeface="Calibri"/>
              </a:rPr>
              <a:t>Our</a:t>
            </a:r>
            <a:r>
              <a:rPr lang="en-US" sz="3200" spc="10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infrastructure,</a:t>
            </a:r>
            <a:r>
              <a:rPr lang="en-US" sz="3200" spc="20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testing</a:t>
            </a:r>
            <a:r>
              <a:rPr lang="en-US" sz="3200" spc="-25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laboratory</a:t>
            </a:r>
            <a:r>
              <a:rPr lang="en-US" sz="3200" spc="25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and</a:t>
            </a:r>
            <a:r>
              <a:rPr lang="en-US" sz="3200" spc="-15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advance</a:t>
            </a:r>
            <a:r>
              <a:rPr lang="en-US" sz="3200" spc="-5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technology</a:t>
            </a:r>
            <a:r>
              <a:rPr lang="en-US" sz="3200" spc="10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helps</a:t>
            </a:r>
            <a:r>
              <a:rPr lang="en-US" sz="320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us</a:t>
            </a:r>
            <a:r>
              <a:rPr lang="en-US" sz="3200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to</a:t>
            </a:r>
            <a:r>
              <a:rPr lang="en-US" sz="3200" spc="10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produce</a:t>
            </a:r>
            <a:r>
              <a:rPr lang="en-US" sz="3200" spc="2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high </a:t>
            </a:r>
            <a:r>
              <a:rPr lang="en-US" sz="320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quality</a:t>
            </a:r>
            <a:r>
              <a:rPr lang="en-US" sz="3200" spc="-25" dirty="0">
                <a:cs typeface="Calibri"/>
              </a:rPr>
              <a:t> </a:t>
            </a:r>
            <a:r>
              <a:rPr lang="en-US" sz="3200" spc="-15" dirty="0">
                <a:cs typeface="Calibri"/>
              </a:rPr>
              <a:t>range</a:t>
            </a:r>
            <a:r>
              <a:rPr lang="en-US" sz="3200" spc="15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of</a:t>
            </a:r>
            <a:r>
              <a:rPr lang="en-US" sz="3200" spc="5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drugs</a:t>
            </a:r>
            <a:r>
              <a:rPr lang="en-US" sz="3200" spc="10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at</a:t>
            </a:r>
            <a:r>
              <a:rPr lang="en-US" sz="3200" spc="-5" dirty="0">
                <a:cs typeface="Calibri"/>
              </a:rPr>
              <a:t> the</a:t>
            </a:r>
            <a:r>
              <a:rPr lang="en-US" sz="3200" spc="5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most</a:t>
            </a:r>
            <a:r>
              <a:rPr lang="en-US" sz="3200" spc="15" dirty="0">
                <a:cs typeface="Calibri"/>
              </a:rPr>
              <a:t> </a:t>
            </a:r>
            <a:r>
              <a:rPr lang="en-US" sz="3200" spc="-15" dirty="0">
                <a:cs typeface="Calibri"/>
              </a:rPr>
              <a:t>affordable</a:t>
            </a:r>
            <a:r>
              <a:rPr lang="en-US" sz="3200" spc="10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prices.</a:t>
            </a:r>
            <a:r>
              <a:rPr lang="en-US" sz="3200" spc="10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Start</a:t>
            </a:r>
            <a:r>
              <a:rPr lang="en-US" sz="3200" spc="20" dirty="0">
                <a:cs typeface="Calibri"/>
              </a:rPr>
              <a:t> </a:t>
            </a:r>
            <a:r>
              <a:rPr lang="en-US" sz="3200" spc="-15" dirty="0">
                <a:cs typeface="Calibri"/>
              </a:rPr>
              <a:t>your</a:t>
            </a:r>
            <a:r>
              <a:rPr lang="en-US" sz="3200" spc="3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business</a:t>
            </a:r>
            <a:r>
              <a:rPr lang="en-US" sz="3200" spc="5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successfully </a:t>
            </a:r>
            <a:r>
              <a:rPr lang="en-US" sz="3200" spc="-5" dirty="0">
                <a:cs typeface="Calibri"/>
              </a:rPr>
              <a:t>with </a:t>
            </a:r>
            <a:r>
              <a:rPr lang="en-US" sz="3200" spc="-35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us and</a:t>
            </a:r>
            <a:r>
              <a:rPr lang="en-US" sz="3200" spc="-15" dirty="0">
                <a:cs typeface="Calibri"/>
              </a:rPr>
              <a:t> get</a:t>
            </a:r>
            <a:r>
              <a:rPr lang="en-US" sz="3200" spc="1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the </a:t>
            </a:r>
            <a:r>
              <a:rPr lang="en-US" sz="3200" spc="-10" dirty="0">
                <a:cs typeface="Calibri"/>
              </a:rPr>
              <a:t>best</a:t>
            </a:r>
            <a:r>
              <a:rPr lang="en-US" sz="320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quality</a:t>
            </a:r>
            <a:r>
              <a:rPr lang="en-US" sz="3200" spc="-30" dirty="0">
                <a:cs typeface="Calibri"/>
              </a:rPr>
              <a:t> </a:t>
            </a:r>
            <a:r>
              <a:rPr lang="en-US" sz="3200" spc="-15" dirty="0">
                <a:cs typeface="Calibri"/>
              </a:rPr>
              <a:t>range</a:t>
            </a:r>
            <a:r>
              <a:rPr lang="en-US" sz="3200" spc="5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of</a:t>
            </a:r>
            <a:r>
              <a:rPr lang="en-US" sz="3200" spc="10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drugs</a:t>
            </a:r>
            <a:r>
              <a:rPr lang="en-US" sz="3200" spc="-5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from</a:t>
            </a:r>
            <a:r>
              <a:rPr lang="en-US" sz="3200" spc="25" dirty="0">
                <a:cs typeface="Calibri"/>
              </a:rPr>
              <a:t> </a:t>
            </a:r>
            <a:r>
              <a:rPr lang="en-US" sz="3200" spc="-10" dirty="0">
                <a:cs typeface="Calibri"/>
              </a:rPr>
              <a:t>our</a:t>
            </a:r>
            <a:r>
              <a:rPr lang="en-US" sz="3200" dirty="0">
                <a:cs typeface="Calibri"/>
              </a:rPr>
              <a:t> </a:t>
            </a:r>
            <a:r>
              <a:rPr lang="en-US" sz="3200" spc="-5" dirty="0">
                <a:cs typeface="Calibri"/>
              </a:rPr>
              <a:t>end.</a:t>
            </a:r>
            <a:endParaRPr lang="en-US" sz="3200" dirty="0">
              <a:cs typeface="Calibri"/>
            </a:endParaRPr>
          </a:p>
          <a:p>
            <a:pPr marL="0" indent="0">
              <a:buNone/>
            </a:pPr>
            <a:endParaRPr lang="en-IN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72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363</TotalTime>
  <Words>707</Words>
  <Application>Microsoft Office PowerPoint</Application>
  <PresentationFormat>Widescreen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Shree M.&amp; N. Virani Science College(Autonomous)     Affiliated to Saurashtra University,Rajkot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Vijay</dc:creator>
  <cp:lastModifiedBy>Vijay</cp:lastModifiedBy>
  <cp:revision>40</cp:revision>
  <dcterms:created xsi:type="dcterms:W3CDTF">2021-07-07T11:30:26Z</dcterms:created>
  <dcterms:modified xsi:type="dcterms:W3CDTF">2021-07-17T14:25:49Z</dcterms:modified>
</cp:coreProperties>
</file>