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70" r:id="rId4"/>
    <p:sldId id="259" r:id="rId5"/>
    <p:sldId id="260" r:id="rId6"/>
    <p:sldId id="263" r:id="rId7"/>
    <p:sldId id="273" r:id="rId8"/>
    <p:sldId id="274" r:id="rId9"/>
    <p:sldId id="275" r:id="rId10"/>
    <p:sldId id="266" r:id="rId11"/>
    <p:sldId id="27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29B6-9171-A74B-B704-B4208FA47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113C2-9CB1-AA49-A609-63515D02C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28092-1035-C94C-894C-2E373D4B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2BE05-4290-6A46-A5AA-9640CC6A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9E2B-7020-B441-A9ED-AEDA325D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231A-F2DA-9041-944E-0B5DF111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37646-CC9E-4B40-AA92-599B988FC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8966C-D28B-1545-9BBD-8E428BA3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45864-76AF-DC46-911B-B47300DB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60E32-F43E-6246-B26D-36FF2EA6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4BFDE-C805-4A45-B17C-E4F826E9F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5A91A-C4D2-6B4F-8904-4454EC458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0F189-5AFC-F04A-96E2-C30B499C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C0211-2A5D-6748-88A0-66D41424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731BE-6ABA-BC4E-96BC-817FFA35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F9E2-0AAB-0148-9946-7D797F48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F2B68-5317-F147-AD15-E05482DED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E118-39A2-8E49-8D6B-1CAD6292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44859-3C71-3649-8CD7-714F40D0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93AFA-FC58-2C45-9C4C-93408333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966F-7BDC-4E45-922D-6085E9DB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4020B-2F08-C143-95FF-C7606D90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4B19E-6A14-CD46-BCFE-19C99E30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CC7DE-B73E-4041-BFBE-6E6B3F08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4C9D8-F9F9-AA4C-84A6-774F3D1C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FFE5-FEA6-CA4E-B500-0B983AB9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840F-81CA-6248-8737-1F18C660E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59984-3ED0-F748-AC82-54F899FBB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C8E5-09DB-4B4C-BE61-D9D245C9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810A1-EFCE-C840-ACC2-96416476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5FE37-8A18-784E-B23E-5C9AC098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721-C8AD-DF40-A004-8B5E8214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1174C-B3D5-0944-B060-BF0EE9BA3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7597B-38C6-7C43-979A-CDC85723B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067FE-61CC-0443-93D7-3C90458BF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EB3D-0253-AB42-B39E-E741F81CD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2D7F6-F683-1B43-B3AE-D9D2C996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4C42-7A7C-C94C-9D7E-3184EC56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B1CA8-17A0-8F4B-9C20-8B56BF58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F8DE-63D0-9747-94F4-049C77B0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1E5F6-EAE2-CC4C-9A71-BCEE656F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5FCF2-4DD5-0C4D-8ABB-DAB1DDE9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65127-3014-F842-9A0C-DC7AA545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489D0-7767-374D-805F-8DE365DB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25FA4-4FEB-C64F-94E9-F3C4AB5F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E6C7-07F8-2141-860C-700D7880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9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262C-8C7C-0340-8766-17E4550D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07B0-8DFC-6045-B006-C12CF0C1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F9E66-19BB-4449-9D87-CB7D56C20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C56D8-3817-FD46-8348-6ED09E9D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069E9-0A7B-164D-BB80-D532E440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0A985-DFB7-3A46-984F-98987B6E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9448-1BA4-EF43-A147-26BD7C4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11FD2-0D4A-0347-B589-22F92015A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6E862-78F5-4C4B-A1EE-6EFCA3C02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AEDC1-85D6-C642-849C-B9A77F41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AC269-2DB1-B443-959A-EC7D9D105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4CFFA-2B54-5547-AC2C-F457ABBF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DA6F2-1E7D-A243-837D-11A9250E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843F4-D26F-8146-A912-A9375A1B9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C860-8768-6A4B-9327-765CCBCE3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92EE-2BEA-464D-8D8E-12D77075FCE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993A-495D-F04B-A9E4-442150E91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E27E-8CF8-C947-8A62-8D1358ECD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58DB-EC03-FD40-AD62-09991639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9BA0-4ADE-DD41-B2F3-EB73A162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278"/>
            <a:ext cx="12192000" cy="21653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GB" sz="6000" b="1">
                <a:solidFill>
                  <a:schemeClr val="accent1"/>
                </a:solidFill>
              </a:rPr>
              <a:t>SHREE M. &amp; N. VIRANI SCIENCE COLLEGE</a:t>
            </a:r>
            <a:br>
              <a:rPr lang="en-GB" b="1">
                <a:solidFill>
                  <a:schemeClr val="accent1"/>
                </a:solidFill>
              </a:rPr>
            </a:br>
            <a:r>
              <a:rPr lang="en-GB" sz="4400" b="1"/>
              <a:t>Faculty of Science</a:t>
            </a:r>
            <a:br>
              <a:rPr lang="en-GB" sz="4400" b="1"/>
            </a:br>
            <a:r>
              <a:rPr lang="en-GB" sz="4400"/>
              <a:t>DEPARTMENT OF INDUSTRIAL CHEMISTRY</a:t>
            </a: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4F548-617E-A744-B53A-FF9FDCC0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7359"/>
            <a:ext cx="12192000" cy="5260641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endParaRPr lang="en-GB" sz="3600"/>
          </a:p>
          <a:p>
            <a:pPr marL="0" indent="0" algn="ctr">
              <a:buNone/>
            </a:pPr>
            <a:endParaRPr lang="en-GB" sz="360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GB" sz="3600">
                <a:solidFill>
                  <a:schemeClr val="accent6"/>
                </a:solidFill>
              </a:rPr>
              <a:t>ITPR/SEMINAR PRESENTATION</a:t>
            </a:r>
          </a:p>
          <a:p>
            <a:pPr marL="0" indent="0" algn="ctr">
              <a:buNone/>
            </a:pPr>
            <a:endParaRPr lang="en-GB" sz="360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GB" sz="3600" b="1">
                <a:solidFill>
                  <a:schemeClr val="accent2"/>
                </a:solidFill>
              </a:rPr>
              <a:t>GANESH REMEDIES PHARMACEUTICAL LTD. </a:t>
            </a:r>
          </a:p>
          <a:p>
            <a:pPr marL="0" indent="0" algn="ctr">
              <a:buNone/>
            </a:pPr>
            <a:endParaRPr lang="en-GB" sz="3600" b="1">
              <a:solidFill>
                <a:schemeClr val="accent2"/>
              </a:solidFill>
            </a:endParaRPr>
          </a:p>
          <a:p>
            <a:pPr marL="0" indent="0" algn="r">
              <a:buNone/>
            </a:pPr>
            <a:r>
              <a:rPr lang="en-GB" sz="3600" b="1">
                <a:solidFill>
                  <a:schemeClr val="accent2"/>
                </a:solidFill>
              </a:rPr>
              <a:t>Prepared by:</a:t>
            </a:r>
          </a:p>
          <a:p>
            <a:pPr marL="0" indent="0" algn="r">
              <a:buNone/>
            </a:pPr>
            <a:r>
              <a:rPr lang="en-GB" sz="3600" b="1">
                <a:solidFill>
                  <a:schemeClr val="accent2"/>
                </a:solidFill>
              </a:rPr>
              <a:t>Tadhani Akshay M. </a:t>
            </a:r>
          </a:p>
          <a:p>
            <a:pPr marL="0" indent="0" algn="r">
              <a:buNone/>
            </a:pPr>
            <a:r>
              <a:rPr lang="en-GB" sz="3600" b="1">
                <a:solidFill>
                  <a:schemeClr val="accent2"/>
                </a:solidFill>
              </a:rPr>
              <a:t>             </a:t>
            </a:r>
            <a:r>
              <a:rPr lang="en-GB" sz="3200" b="1">
                <a:solidFill>
                  <a:schemeClr val="accent2"/>
                </a:solidFill>
              </a:rPr>
              <a:t>19BIC042           </a:t>
            </a:r>
          </a:p>
          <a:p>
            <a:pPr marL="457200" lvl="1" indent="0" algn="r">
              <a:buNone/>
            </a:pPr>
            <a:r>
              <a:rPr lang="en-GB" sz="3200" b="1">
                <a:solidFill>
                  <a:schemeClr val="accent2"/>
                </a:solidFill>
              </a:rPr>
              <a:t>SEM:-5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8035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3224B-6D06-9F4E-B3DC-A95F8B30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9639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C212D-8811-B341-A611-A80CB94F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437" y="35495"/>
            <a:ext cx="12241192" cy="792000"/>
          </a:xfr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PRODUCTS</a:t>
            </a:r>
            <a:endParaRPr lang="en-US" b="1">
              <a:solidFill>
                <a:schemeClr val="accent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BB39672-8E5C-874A-81AF-87647EF96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57" y="827495"/>
            <a:ext cx="3828340" cy="3460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7EF45-3090-534F-9A92-069B8A1F797D}"/>
              </a:ext>
            </a:extLst>
          </p:cNvPr>
          <p:cNvSpPr txBox="1"/>
          <p:nvPr/>
        </p:nvSpPr>
        <p:spPr>
          <a:xfrm rot="10800000" flipV="1">
            <a:off x="3712383" y="1168813"/>
            <a:ext cx="588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chemeClr val="accent6"/>
                </a:solidFill>
              </a:rPr>
              <a:t>AMIODARONE:-</a:t>
            </a:r>
            <a:endParaRPr lang="en-US" sz="3200" b="1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0EF3D-2753-574A-A4D8-8FD0F4E19AD9}"/>
              </a:ext>
            </a:extLst>
          </p:cNvPr>
          <p:cNvSpPr txBox="1"/>
          <p:nvPr/>
        </p:nvSpPr>
        <p:spPr>
          <a:xfrm>
            <a:off x="3712383" y="1825626"/>
            <a:ext cx="8426372" cy="211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chemeClr val="accent2"/>
                </a:solidFill>
              </a:rPr>
              <a:t>USE :-</a:t>
            </a:r>
            <a:r>
              <a:rPr lang="en-GB"/>
              <a:t> </a:t>
            </a:r>
            <a:r>
              <a:rPr lang="en-GB" sz="3200">
                <a:solidFill>
                  <a:schemeClr val="accent1"/>
                </a:solidFill>
              </a:rPr>
              <a:t>This medication is used to treat certain types of serious irregular heartbeat. It is used to restore normal heart rhythm and maintain a regular, steady heartbeat.</a:t>
            </a:r>
            <a:endParaRPr lang="en-US" sz="3200">
              <a:solidFill>
                <a:schemeClr val="accent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64394CF-2CAA-6345-AE2F-9C6C0FD2E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78" y="3970993"/>
            <a:ext cx="3443200" cy="2582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6D5AD-C089-DD49-B2E1-B1319B123194}"/>
              </a:ext>
            </a:extLst>
          </p:cNvPr>
          <p:cNvSpPr txBox="1"/>
          <p:nvPr/>
        </p:nvSpPr>
        <p:spPr>
          <a:xfrm>
            <a:off x="53245" y="4123420"/>
            <a:ext cx="36432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chemeClr val="accent6"/>
                </a:solidFill>
              </a:rPr>
              <a:t>CARBOZANITINIB:-</a:t>
            </a:r>
          </a:p>
          <a:p>
            <a:pPr algn="l"/>
            <a:endParaRPr lang="en-GB"/>
          </a:p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3A5CF-365E-A24F-B8FF-92E0DCA49D1B}"/>
              </a:ext>
            </a:extLst>
          </p:cNvPr>
          <p:cNvSpPr txBox="1"/>
          <p:nvPr/>
        </p:nvSpPr>
        <p:spPr>
          <a:xfrm>
            <a:off x="243167" y="4671847"/>
            <a:ext cx="6938432" cy="211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chemeClr val="accent2"/>
                </a:solidFill>
              </a:rPr>
              <a:t>USE :-</a:t>
            </a:r>
            <a:r>
              <a:rPr lang="en-GB" sz="3200">
                <a:solidFill>
                  <a:schemeClr val="accent1"/>
                </a:solidFill>
              </a:rPr>
              <a:t>For the treatment of metastatic medullary thyroid cancer (MTC).
For the treatment of advanced renal cell carcinoma.</a:t>
            </a:r>
            <a:endParaRPr lang="en-US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4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B568-2D57-294D-80B1-D2A90323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122" y="-38109"/>
            <a:ext cx="12178200" cy="7094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</a:t>
            </a:r>
            <a:endParaRPr lang="en-US" b="1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22F3B-4BED-404E-9E0D-B9AFC2D0D7E5}"/>
              </a:ext>
            </a:extLst>
          </p:cNvPr>
          <p:cNvSpPr txBox="1"/>
          <p:nvPr/>
        </p:nvSpPr>
        <p:spPr>
          <a:xfrm>
            <a:off x="3760554" y="937906"/>
            <a:ext cx="8431446" cy="35394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GB" sz="3200" b="1">
                <a:solidFill>
                  <a:schemeClr val="accent6"/>
                </a:solidFill>
              </a:rPr>
              <a:t>AMITRIPTYLINE:-</a:t>
            </a:r>
          </a:p>
          <a:p>
            <a:endParaRPr lang="en-GB" sz="3200" b="1">
              <a:solidFill>
                <a:schemeClr val="accent6"/>
              </a:solidFill>
            </a:endParaRPr>
          </a:p>
          <a:p>
            <a:r>
              <a:rPr lang="en-GB" sz="3200" b="1">
                <a:solidFill>
                  <a:schemeClr val="accent2"/>
                </a:solidFill>
              </a:rPr>
              <a:t>USE:-</a:t>
            </a:r>
            <a:r>
              <a:rPr lang="en-GB" sz="3200">
                <a:solidFill>
                  <a:schemeClr val="accent1"/>
                </a:solidFill>
              </a:rPr>
              <a:t>This medication is used to treat mental/mood problems such as depression. It may help improve mood and feelings of well-being, help you sleep better. 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7E842-9495-F44E-BFF5-7C4C13C8777C}"/>
              </a:ext>
            </a:extLst>
          </p:cNvPr>
          <p:cNvSpPr txBox="1"/>
          <p:nvPr/>
        </p:nvSpPr>
        <p:spPr>
          <a:xfrm>
            <a:off x="353742" y="4605021"/>
            <a:ext cx="79513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accent6"/>
                </a:solidFill>
              </a:rPr>
              <a:t>GLICLAZIDE:-</a:t>
            </a:r>
          </a:p>
          <a:p>
            <a:endParaRPr lang="en-GB" sz="3200" b="1">
              <a:solidFill>
                <a:schemeClr val="accent6"/>
              </a:solidFill>
            </a:endParaRPr>
          </a:p>
          <a:p>
            <a:r>
              <a:rPr lang="en-GB" sz="3200" b="1">
                <a:solidFill>
                  <a:schemeClr val="accent2"/>
                </a:solidFill>
              </a:rPr>
              <a:t>USE:-</a:t>
            </a:r>
            <a:r>
              <a:rPr lang="en-GB" sz="3200">
                <a:solidFill>
                  <a:schemeClr val="accent1"/>
                </a:solidFill>
              </a:rPr>
              <a:t>Gliclazide is a medicine used to treat type 2 diabetes.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C97B768-FE67-9440-BB2F-9C8E7BB69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9" y="1157772"/>
            <a:ext cx="3165482" cy="211481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1E716B2-84BA-864D-B738-E3548C251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77" y="4061699"/>
            <a:ext cx="3728401" cy="27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D9ED51A9-EC4B-F642-AD61-76AAE7811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FC51CC9-7734-DA41-9E54-C79F3F261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30" y="204698"/>
            <a:ext cx="4937618" cy="35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500E-D9F8-9240-AE89-13B3CC78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Company profile</a:t>
            </a:r>
          </a:p>
          <a:p>
            <a:r>
              <a:rPr lang="en-GB"/>
              <a:t>Introduction</a:t>
            </a:r>
          </a:p>
          <a:p>
            <a:r>
              <a:rPr lang="en-GB"/>
              <a:t>History</a:t>
            </a:r>
          </a:p>
          <a:p>
            <a:r>
              <a:rPr lang="en-GB"/>
              <a:t>Manufacturing</a:t>
            </a:r>
          </a:p>
          <a:p>
            <a:r>
              <a:rPr lang="en-GB"/>
              <a:t>Research &amp; development</a:t>
            </a:r>
          </a:p>
          <a:p>
            <a:r>
              <a:rPr lang="en-GB"/>
              <a:t>Products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0605A5-6E20-934E-837B-282FBAB1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6"/>
                </a:solidFill>
              </a:rPr>
              <a:t>OUTLINE</a:t>
            </a:r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3BCC-8577-9A47-B0C8-6EBA4430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" y="1"/>
            <a:ext cx="12192000" cy="102941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accent6"/>
                </a:solidFill>
              </a:rPr>
              <a:t>COMPANY PROFILE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E804-5661-D143-89D0-D678104E3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372"/>
            <a:ext cx="10515600" cy="5402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Industry Founded:</a:t>
            </a:r>
          </a:p>
          <a:p>
            <a:pPr marL="0" indent="0">
              <a:buNone/>
            </a:pPr>
            <a:r>
              <a:rPr lang="en-GB"/>
              <a:t>  </a:t>
            </a:r>
            <a:r>
              <a:rPr lang="en-GB" b="1"/>
              <a:t>  April 27 1995</a:t>
            </a:r>
          </a:p>
          <a:p>
            <a:r>
              <a:rPr lang="en-GB"/>
              <a:t>Headquarter:</a:t>
            </a:r>
          </a:p>
          <a:p>
            <a:pPr marL="0" indent="0">
              <a:buNone/>
            </a:pPr>
            <a:r>
              <a:rPr lang="en-GB"/>
              <a:t>   </a:t>
            </a:r>
            <a:r>
              <a:rPr lang="en-GB" b="1"/>
              <a:t>Ankleshwar, Gujarat</a:t>
            </a:r>
          </a:p>
          <a:p>
            <a:r>
              <a:rPr lang="en-GB"/>
              <a:t>Key people:</a:t>
            </a:r>
          </a:p>
          <a:p>
            <a:pPr marL="0" indent="0">
              <a:buNone/>
            </a:pPr>
            <a:r>
              <a:rPr lang="en-GB"/>
              <a:t>   </a:t>
            </a:r>
            <a:r>
              <a:rPr lang="en-GB" b="1"/>
              <a:t>Mr. Chandu Kothia</a:t>
            </a:r>
            <a:r>
              <a:rPr lang="en-GB"/>
              <a:t> </a:t>
            </a:r>
            <a:r>
              <a:rPr lang="en-GB" b="1"/>
              <a:t>(Chairman) </a:t>
            </a:r>
          </a:p>
          <a:p>
            <a:pPr marL="0" indent="0">
              <a:buNone/>
            </a:pPr>
            <a:r>
              <a:rPr lang="en-GB" b="1"/>
              <a:t>       </a:t>
            </a:r>
          </a:p>
          <a:p>
            <a:r>
              <a:rPr lang="en-GB"/>
              <a:t>Product:</a:t>
            </a:r>
          </a:p>
          <a:p>
            <a:pPr marL="0" indent="0">
              <a:buNone/>
            </a:pPr>
            <a:r>
              <a:rPr lang="en-GB"/>
              <a:t>              Active pharmaceutical ingredients (APIs), </a:t>
            </a:r>
            <a:r>
              <a:rPr lang="en-GB" i="0">
                <a:solidFill>
                  <a:srgbClr val="111111"/>
                </a:solidFill>
                <a:effectLst/>
                <a:latin typeface="Raleway"/>
              </a:rPr>
              <a:t>Amiodarone, Cabozantinib, Olaparib, Amitriptyline, Gliclazide, Ketoconazole etc. </a:t>
            </a:r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B13B67E-8B0E-6849-B4A4-24103AED1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15" y="1295636"/>
            <a:ext cx="6415384" cy="23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6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4432-06B1-994A-A4C0-6690BCD6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59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accent1"/>
                </a:solidFill>
              </a:rPr>
              <a:t>INTRODUCTION</a:t>
            </a:r>
            <a:endParaRPr lang="en-US" sz="5400" b="1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9AA3-1E85-0E45-8813-02032839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34" y="1896620"/>
            <a:ext cx="11225537" cy="4351338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111111"/>
                </a:solidFill>
                <a:latin typeface="Raleway"/>
              </a:rPr>
              <a:t>Shree ganesh remedies limiteds core activitye chieflu consist of manufacturing &amp; export of pharmaceutical intermediates &amp; fine chemicals and research &amp; development. </a:t>
            </a:r>
          </a:p>
          <a:p>
            <a:r>
              <a:rPr lang="en-GB" sz="3200">
                <a:solidFill>
                  <a:srgbClr val="111111"/>
                </a:solidFill>
                <a:latin typeface="Raleway"/>
              </a:rPr>
              <a:t>With a focus on quality,innovation and flexibility, we offer pharmaceutical custom manufacturing across the global network. </a:t>
            </a:r>
          </a:p>
          <a:p>
            <a:r>
              <a:rPr lang="en-GB" sz="3200">
                <a:solidFill>
                  <a:srgbClr val="111111"/>
                </a:solidFill>
                <a:latin typeface="Raleway"/>
              </a:rPr>
              <a:t>Company currently exports it’s products to over 30 countrys across the globe. </a:t>
            </a:r>
          </a:p>
          <a:p>
            <a:endParaRPr lang="en-US" sz="3200">
              <a:solidFill>
                <a:srgbClr val="11111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0266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E0BD-2A79-1D40-95A5-354C3279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914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HISTORY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FB2918-C206-9F48-AAFE-08E7AFA3E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/>
              <a:t>Shree Ganesh Remedies Limited was originally incorporated as a private limited company with the name ‘Shree Ganesh Remedies Private Limited’ at Ahmedabad Gujarat on April 27 1995.</a:t>
            </a:r>
          </a:p>
          <a:p>
            <a:r>
              <a:rPr lang="en-GB"/>
              <a:t>Subsequently the Company was converted into a Public Limited company and the name of the Company was changed to ‘Shree Ganesh Remedies Limited’ on July 28 2017. </a:t>
            </a:r>
          </a:p>
          <a:p>
            <a:r>
              <a:rPr lang="en-GB"/>
              <a:t>Shree Ganesh Remedies is a ISO 9001:2015 ISO 14001:2015 BS and OHSAS 18001:2007 certified Company and is engaged in manufacturing and dispatch of drug intermediates and chemicals like amine hydrochloride and specialty fine chemicals for pharmaceutical industry. </a:t>
            </a:r>
          </a:p>
        </p:txBody>
      </p:sp>
    </p:spTree>
    <p:extLst>
      <p:ext uri="{BB962C8B-B14F-4D97-AF65-F5344CB8AC3E}">
        <p14:creationId xmlns:p14="http://schemas.microsoft.com/office/powerpoint/2010/main" val="35546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DFE8-8D6C-8549-A4B6-613B25C1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888"/>
            <a:ext cx="10515600" cy="4899075"/>
          </a:xfrm>
        </p:spPr>
        <p:txBody>
          <a:bodyPr>
            <a:normAutofit/>
          </a:bodyPr>
          <a:lstStyle/>
          <a:p>
            <a:r>
              <a:rPr lang="en-GB"/>
              <a:t>SGRL has top talents for chemical reaction. The team works under the directions of doctorates in chemistry and pharmacy. </a:t>
            </a:r>
          </a:p>
          <a:p>
            <a:r>
              <a:rPr lang="en-GB"/>
              <a:t>Our technical team includes engineers, science graduates and pharmacist for plant operation, production management and process development. </a:t>
            </a:r>
          </a:p>
          <a:p>
            <a:r>
              <a:rPr lang="en-GB"/>
              <a:t>Our chemical expertise covers the varietys of reactions like Halogen, bromination, chlorination, hydrogejation &amp; other high pressure use reactions like Friedel craft reactions, schiff base reactions, grignards reaction, esterification, cryogenic reactions, and ultra low vacuum reactions.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5046F23-A039-1441-8625-734CA009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0404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t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MANUFACTURING</a:t>
            </a:r>
            <a:endParaRPr lang="en-US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9489-8D8E-5648-8D8C-B7E4E5E3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65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/>
              <a:t>MANUFACTURING UNITS</a:t>
            </a:r>
            <a:endParaRPr lang="en-US" b="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205FB06-C97C-9B46-99EA-7C2895BD8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" y="1508498"/>
            <a:ext cx="5648325" cy="3727293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ADD3000-BAC9-BD46-AFAD-086C5E79F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96" y="1508498"/>
            <a:ext cx="5715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8C9B-0462-8440-BADA-F91056FD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0040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accent5"/>
                </a:solidFill>
              </a:rPr>
              <a:t>RESEARCH &amp; DEVELOPMENT </a:t>
            </a:r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48405-BF2A-CA42-8B88-726EB84DF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SGRL research Center is to work on new products and innovative technology for our customers in an inspiring environment. </a:t>
            </a:r>
          </a:p>
          <a:p>
            <a:r>
              <a:rPr lang="en-GB"/>
              <a:t>Our R &amp; D team at SGRL focuses on route evaluation and development, optimization of reaction condition, quality by process design.</a:t>
            </a:r>
          </a:p>
          <a:p>
            <a:r>
              <a:rPr lang="en-GB"/>
              <a:t>Our research team is currently focused on developing patentabal non-onfringing processes for the company’s operations in the regulated marketes. </a:t>
            </a:r>
          </a:p>
          <a:p>
            <a:r>
              <a:rPr lang="en-GB"/>
              <a:t>Our laboratory has latest and leading edge research facilities with high performance instruments.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1697-8FE4-054E-8852-945EF893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" y="0"/>
            <a:ext cx="12192000" cy="92291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RESEARCH &amp; DEVELOPMENT UNIT</a:t>
            </a:r>
            <a:endParaRPr lang="en-US" b="1">
              <a:solidFill>
                <a:schemeClr val="accent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CE4489C-F1B2-AC45-8285-80EF314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524" y="1242390"/>
            <a:ext cx="4860662" cy="413448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11859E5-BD50-3B4A-8DA0-488DBEDF4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20" y="1242390"/>
            <a:ext cx="6203280" cy="41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SHREE M. &amp; N. VIRANI SCIENCE COLLEGE Faculty of Science DEPARTMENT OF INDUSTRIAL CHEMISTRY</vt:lpstr>
      <vt:lpstr>OUTLINE </vt:lpstr>
      <vt:lpstr>COMPANY PROFILE</vt:lpstr>
      <vt:lpstr>INTRODUCTION</vt:lpstr>
      <vt:lpstr>HISTORY</vt:lpstr>
      <vt:lpstr>MANUFACTURING</vt:lpstr>
      <vt:lpstr>MANUFACTURING UNITS</vt:lpstr>
      <vt:lpstr>RESEARCH &amp; DEVELOPMENT </vt:lpstr>
      <vt:lpstr>RESEARCH &amp; DEVELOPMENT UNIT</vt:lpstr>
      <vt:lpstr>PRODUCTS</vt:lpstr>
      <vt:lpstr>PRODUCT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Savan Hirani</cp:lastModifiedBy>
  <cp:revision>29</cp:revision>
  <dcterms:created xsi:type="dcterms:W3CDTF">2021-07-02T05:27:50Z</dcterms:created>
  <dcterms:modified xsi:type="dcterms:W3CDTF">2021-09-30T11:04:16Z</dcterms:modified>
</cp:coreProperties>
</file>