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A05BB0-14D9-490C-B55B-28DEC9BA0A2F}" v="181" dt="2021-12-13T12:24:21.9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725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745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4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612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743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145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46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302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4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559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4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498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29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13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38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97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854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595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74995" y="54393"/>
            <a:ext cx="1469357" cy="1724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150606" y="2327587"/>
            <a:ext cx="7543801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Prepared By:- Mendapara Deep R</a:t>
            </a:r>
            <a:endParaRPr lang="en-US" dirty="0"/>
          </a:p>
          <a:p>
            <a:r>
              <a:rPr lang="en-US" sz="3200" b="1" dirty="0">
                <a:latin typeface="Times New Roman"/>
                <a:cs typeface="Times New Roman"/>
              </a:rPr>
              <a:t>En. No:- 19BIC027</a:t>
            </a:r>
          </a:p>
          <a:p>
            <a:r>
              <a:rPr lang="en-IN" sz="3200" b="1" dirty="0">
                <a:latin typeface="Times New Roman"/>
                <a:cs typeface="Times New Roman"/>
              </a:rPr>
              <a:t>Program:- B.Sc. industrial Chemistry</a:t>
            </a:r>
          </a:p>
          <a:p>
            <a:r>
              <a:rPr lang="en-IN" sz="3200" b="1" dirty="0">
                <a:latin typeface="Times New Roman"/>
                <a:cs typeface="Times New Roman"/>
              </a:rPr>
              <a:t>Sem.:- V</a:t>
            </a:r>
          </a:p>
          <a:p>
            <a:r>
              <a:rPr lang="en-IN" sz="3200" b="1" dirty="0">
                <a:latin typeface="Times New Roman"/>
                <a:cs typeface="Times New Roman"/>
              </a:rPr>
              <a:t>Company:- Amrutanjan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B87B1-A828-4EB3-B794-B6304EF25AD6}"/>
              </a:ext>
            </a:extLst>
          </p:cNvPr>
          <p:cNvSpPr txBox="1"/>
          <p:nvPr/>
        </p:nvSpPr>
        <p:spPr>
          <a:xfrm>
            <a:off x="152401" y="208429"/>
            <a:ext cx="812202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Segoe UI"/>
              </a:rPr>
              <a:t>Shree Manibhai Virani &amp; Smt. Navalben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Segoe UI"/>
              </a:rPr>
              <a:t>​</a:t>
            </a:r>
          </a:p>
          <a:p>
            <a:pPr algn="ctr"/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Segoe UI"/>
              </a:rPr>
              <a:t>Virani Science College (autonomous)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Segoe UI"/>
              </a:rPr>
              <a:t>​</a:t>
            </a:r>
          </a:p>
          <a:p>
            <a:pPr algn="ctr"/>
            <a:r>
              <a:rPr lang="en-US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Segoe UI"/>
              </a:rPr>
              <a:t>Reaccredited at the ‘A’ level by NAAC, ‘Star College’ funded by MST-DBT &amp;  A College with ‘Potential for Excellence’ by UGC​</a:t>
            </a:r>
          </a:p>
          <a:p>
            <a:pPr algn="ctr"/>
            <a:r>
              <a:rPr lang="en-US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Segoe UI"/>
              </a:rPr>
              <a:t>Yogidham Gurukul, Rajkot – 360005</a:t>
            </a:r>
            <a:r>
              <a:rPr lang="en-US" sz="1400" dirty="0">
                <a:latin typeface="Arial"/>
                <a:cs typeface="Segoe UI"/>
              </a:rPr>
              <a:t>​</a:t>
            </a:r>
          </a:p>
        </p:txBody>
      </p:sp>
      <p:sp>
        <p:nvSpPr>
          <p:cNvPr id="5" name="object 29">
            <a:extLst>
              <a:ext uri="{FF2B5EF4-FFF2-40B4-BE49-F238E27FC236}">
                <a16:creationId xmlns:a16="http://schemas.microsoft.com/office/drawing/2014/main" id="{A869519D-9F19-43E4-959B-0FA407FAE027}"/>
              </a:ext>
            </a:extLst>
          </p:cNvPr>
          <p:cNvSpPr/>
          <p:nvPr/>
        </p:nvSpPr>
        <p:spPr>
          <a:xfrm>
            <a:off x="-2868" y="-79563"/>
            <a:ext cx="158877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76453"/>
            <a:ext cx="72142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CONGESTION</a:t>
            </a:r>
            <a:r>
              <a:rPr sz="4000" b="0" spc="-8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MANAGEMENT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905000"/>
            <a:ext cx="2514600" cy="145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600" y="1371600"/>
            <a:ext cx="2209800" cy="1895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3657600"/>
            <a:ext cx="1676400" cy="2571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667000" y="3505200"/>
            <a:ext cx="4953000" cy="2809875"/>
            <a:chOff x="2667000" y="3505200"/>
            <a:chExt cx="4953000" cy="2809875"/>
          </a:xfrm>
        </p:grpSpPr>
        <p:sp>
          <p:nvSpPr>
            <p:cNvPr id="7" name="object 7"/>
            <p:cNvSpPr/>
            <p:nvPr/>
          </p:nvSpPr>
          <p:spPr>
            <a:xfrm>
              <a:off x="2667000" y="3505200"/>
              <a:ext cx="2362200" cy="28098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9200" y="3657600"/>
              <a:ext cx="2590800" cy="24288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00253"/>
            <a:ext cx="73158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5" dirty="0">
                <a:latin typeface="Arial"/>
                <a:cs typeface="Arial"/>
              </a:rPr>
              <a:t>HEALTH </a:t>
            </a:r>
            <a:r>
              <a:rPr sz="4000" b="0" spc="-10" dirty="0">
                <a:latin typeface="Arial"/>
                <a:cs typeface="Arial"/>
              </a:rPr>
              <a:t>CARE</a:t>
            </a:r>
            <a:r>
              <a:rPr sz="4000" b="0" spc="-2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MANAGEMENT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6800" y="1371600"/>
            <a:ext cx="6629400" cy="4562475"/>
            <a:chOff x="1066800" y="1371600"/>
            <a:chExt cx="6629400" cy="4562475"/>
          </a:xfrm>
        </p:grpSpPr>
        <p:sp>
          <p:nvSpPr>
            <p:cNvPr id="4" name="object 4"/>
            <p:cNvSpPr/>
            <p:nvPr/>
          </p:nvSpPr>
          <p:spPr>
            <a:xfrm>
              <a:off x="1066800" y="1905000"/>
              <a:ext cx="3048000" cy="1952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91200" y="1371600"/>
              <a:ext cx="1905000" cy="2514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05200" y="3733800"/>
              <a:ext cx="2514600" cy="22002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324053"/>
            <a:ext cx="594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FOOD AND</a:t>
            </a:r>
            <a:r>
              <a:rPr sz="4000" b="0" spc="-28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BEVERAGES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1143000"/>
            <a:ext cx="5943600" cy="2543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4038600"/>
            <a:ext cx="67056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19445"/>
            <a:ext cx="51790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 smtClean="0">
                <a:solidFill>
                  <a:srgbClr val="FF0000"/>
                </a:solidFill>
              </a:rPr>
              <a:t>Price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sz="3600" spc="-5" dirty="0" smtClean="0">
                <a:solidFill>
                  <a:srgbClr val="FF0000"/>
                </a:solidFill>
              </a:rPr>
              <a:t>:</a:t>
            </a:r>
            <a:r>
              <a:rPr sz="3600" dirty="0" smtClean="0">
                <a:solidFill>
                  <a:srgbClr val="FF0000"/>
                </a:solidFill>
              </a:rPr>
              <a:t>-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321053"/>
            <a:ext cx="712343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Product Name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dirty="0">
                <a:latin typeface="Arial"/>
                <a:cs typeface="Arial"/>
              </a:rPr>
              <a:t>Amrutanjan </a:t>
            </a:r>
            <a:r>
              <a:rPr sz="2400" spc="-5" dirty="0">
                <a:latin typeface="Arial"/>
                <a:cs typeface="Arial"/>
              </a:rPr>
              <a:t>Pain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Balm-45gm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MRP :</a:t>
            </a:r>
            <a:r>
              <a:rPr sz="2400" spc="-5" dirty="0">
                <a:latin typeface="Arial"/>
                <a:cs typeface="Arial"/>
              </a:rPr>
              <a:t>Rs.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60.00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32685" algn="l"/>
              </a:tabLst>
            </a:pPr>
            <a:r>
              <a:rPr sz="2400" b="1" spc="-5" dirty="0">
                <a:latin typeface="Arial"/>
                <a:cs typeface="Arial"/>
              </a:rPr>
              <a:t>Product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Name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	</a:t>
            </a:r>
            <a:r>
              <a:rPr sz="2400" dirty="0">
                <a:latin typeface="Arial"/>
                <a:cs typeface="Arial"/>
              </a:rPr>
              <a:t>Amrutanjan </a:t>
            </a:r>
            <a:r>
              <a:rPr sz="2400" spc="-5" dirty="0">
                <a:latin typeface="Arial"/>
                <a:cs typeface="Arial"/>
              </a:rPr>
              <a:t>Roll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MRP: </a:t>
            </a:r>
            <a:r>
              <a:rPr sz="2400" spc="-5" dirty="0">
                <a:latin typeface="Arial"/>
                <a:cs typeface="Arial"/>
              </a:rPr>
              <a:t>Rs 35.00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Product Name </a:t>
            </a:r>
            <a:r>
              <a:rPr sz="2400" b="1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Amrutanjan Body pain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crème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MRP: </a:t>
            </a:r>
            <a:r>
              <a:rPr sz="2400" spc="-5" dirty="0">
                <a:latin typeface="Arial"/>
                <a:cs typeface="Arial"/>
              </a:rPr>
              <a:t>Rs.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68.00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Product Name </a:t>
            </a:r>
            <a:r>
              <a:rPr sz="2400" b="1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Amrutanjan Joint Muscle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Spray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Arial"/>
                <a:cs typeface="Arial"/>
              </a:rPr>
              <a:t>MRP: </a:t>
            </a:r>
            <a:r>
              <a:rPr sz="2400" spc="-5" dirty="0">
                <a:latin typeface="Arial"/>
                <a:cs typeface="Arial"/>
              </a:rPr>
              <a:t>Rs.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128.00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Product Name </a:t>
            </a:r>
            <a:r>
              <a:rPr sz="2400" b="1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Amrutanjan Xpert Dermal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Ointment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MRP: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Rs.45.00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Product Name </a:t>
            </a:r>
            <a:r>
              <a:rPr sz="2400" b="1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Kitchen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Delights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MRP: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Rs.75.00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Product Name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Fruitnik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MRP: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Rs.52.00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558104"/>
            <a:ext cx="3121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 smtClean="0">
                <a:solidFill>
                  <a:srgbClr val="FF0000"/>
                </a:solidFill>
              </a:rPr>
              <a:t>Place</a:t>
            </a:r>
            <a:r>
              <a:rPr lang="en-US" sz="3600" b="1" dirty="0" smtClean="0">
                <a:solidFill>
                  <a:srgbClr val="FF0000"/>
                </a:solidFill>
              </a:rPr>
              <a:t> :-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802640" y="1321053"/>
            <a:ext cx="7105650" cy="4698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17780">
              <a:lnSpc>
                <a:spcPct val="100000"/>
              </a:lnSpc>
              <a:spcBef>
                <a:spcPts val="100"/>
              </a:spcBef>
              <a:tabLst>
                <a:tab pos="3109595" algn="l"/>
              </a:tabLst>
            </a:pPr>
            <a:r>
              <a:rPr lang="en-US" sz="2400" dirty="0" smtClean="0">
                <a:latin typeface="Arial"/>
                <a:cs typeface="Arial"/>
              </a:rPr>
              <a:t>        </a:t>
            </a:r>
            <a:r>
              <a:rPr sz="2400" dirty="0" smtClean="0">
                <a:latin typeface="Arial"/>
                <a:cs typeface="Arial"/>
              </a:rPr>
              <a:t>Amrutanja</a:t>
            </a:r>
            <a:r>
              <a:rPr lang="en-US" sz="2400" dirty="0">
                <a:latin typeface="Arial"/>
                <a:cs typeface="Arial"/>
              </a:rPr>
              <a:t>n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products	are available in all medical  </a:t>
            </a:r>
            <a:r>
              <a:rPr sz="2400" dirty="0">
                <a:latin typeface="Arial"/>
                <a:cs typeface="Arial"/>
              </a:rPr>
              <a:t>stores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pharmaceutical outlets </a:t>
            </a:r>
            <a:r>
              <a:rPr sz="2400" spc="-5" dirty="0">
                <a:latin typeface="Arial"/>
                <a:cs typeface="Arial"/>
              </a:rPr>
              <a:t>all over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world</a:t>
            </a:r>
            <a:r>
              <a:rPr lang="en-US" sz="2400" spc="-5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3600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Promotion</a:t>
            </a:r>
            <a:r>
              <a:rPr lang="en-US" sz="3600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:-</a:t>
            </a:r>
            <a:endParaRPr sz="3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79400" marR="733425" indent="-229235">
              <a:lnSpc>
                <a:spcPct val="96000"/>
              </a:lnSpc>
              <a:spcBef>
                <a:spcPts val="690"/>
              </a:spcBef>
              <a:buSzPct val="150000"/>
              <a:buFont typeface="Arial"/>
              <a:buChar char="-"/>
              <a:tabLst>
                <a:tab pos="280035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Since </a:t>
            </a:r>
            <a:r>
              <a:rPr sz="2400" spc="-5" dirty="0">
                <a:latin typeface="Arial"/>
                <a:cs typeface="Arial"/>
              </a:rPr>
              <a:t>Amrutanjan is a well known company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  </a:t>
            </a:r>
            <a:r>
              <a:rPr sz="2400" spc="-5" dirty="0">
                <a:latin typeface="Arial"/>
                <a:cs typeface="Arial"/>
              </a:rPr>
              <a:t>is involves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following promotional  activities,</a:t>
            </a:r>
            <a:endParaRPr sz="2400" dirty="0">
              <a:latin typeface="Arial"/>
              <a:cs typeface="Arial"/>
            </a:endParaRPr>
          </a:p>
          <a:p>
            <a:pPr marL="501650" lvl="1" indent="-222885">
              <a:lnSpc>
                <a:spcPct val="100000"/>
              </a:lnSpc>
              <a:buFont typeface="Wingdings"/>
              <a:buChar char=""/>
              <a:tabLst>
                <a:tab pos="502284" algn="l"/>
              </a:tabLst>
            </a:pPr>
            <a:r>
              <a:rPr sz="2400" spc="-5" dirty="0">
                <a:latin typeface="Arial"/>
                <a:cs typeface="Arial"/>
              </a:rPr>
              <a:t>Clip boards near medical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shops</a:t>
            </a:r>
            <a:endParaRPr sz="2400" dirty="0">
              <a:latin typeface="Arial"/>
              <a:cs typeface="Arial"/>
            </a:endParaRPr>
          </a:p>
          <a:p>
            <a:pPr marL="497205" lvl="1" indent="-218440">
              <a:lnSpc>
                <a:spcPct val="100000"/>
              </a:lnSpc>
              <a:buFont typeface="Wingdings"/>
              <a:buChar char=""/>
              <a:tabLst>
                <a:tab pos="497840" algn="l"/>
              </a:tabLst>
            </a:pPr>
            <a:r>
              <a:rPr sz="2400" spc="-30" dirty="0">
                <a:latin typeface="Arial"/>
                <a:cs typeface="Arial"/>
              </a:rPr>
              <a:t>Television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Advertising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62000" y="1981200"/>
            <a:ext cx="7703184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             I</a:t>
            </a:r>
            <a:r>
              <a:rPr sz="2400" b="1" dirty="0" smtClean="0">
                <a:latin typeface="Arial"/>
                <a:cs typeface="Arial"/>
              </a:rPr>
              <a:t> </a:t>
            </a:r>
            <a:r>
              <a:rPr sz="2400" b="1" spc="75" dirty="0">
                <a:latin typeface="Arial"/>
                <a:cs typeface="Arial"/>
              </a:rPr>
              <a:t>would </a:t>
            </a:r>
            <a:r>
              <a:rPr sz="2400" b="1" spc="65" dirty="0">
                <a:latin typeface="Arial"/>
                <a:cs typeface="Arial"/>
              </a:rPr>
              <a:t>like </a:t>
            </a:r>
            <a:r>
              <a:rPr sz="2400" b="1" spc="45" dirty="0">
                <a:latin typeface="Arial"/>
                <a:cs typeface="Arial"/>
              </a:rPr>
              <a:t>to </a:t>
            </a:r>
            <a:r>
              <a:rPr sz="2400" b="1" spc="75" dirty="0">
                <a:latin typeface="Arial"/>
                <a:cs typeface="Arial"/>
              </a:rPr>
              <a:t>conclude </a:t>
            </a:r>
            <a:r>
              <a:rPr sz="2400" b="1" spc="40" dirty="0">
                <a:latin typeface="Arial"/>
                <a:cs typeface="Arial"/>
              </a:rPr>
              <a:t>by </a:t>
            </a:r>
            <a:r>
              <a:rPr sz="2400" b="1" spc="75" dirty="0">
                <a:latin typeface="Arial"/>
                <a:cs typeface="Arial"/>
              </a:rPr>
              <a:t>telling </a:t>
            </a:r>
            <a:r>
              <a:rPr sz="2400" b="1" spc="65" dirty="0">
                <a:latin typeface="Arial"/>
                <a:cs typeface="Arial"/>
              </a:rPr>
              <a:t>that  </a:t>
            </a:r>
            <a:r>
              <a:rPr sz="2400" b="1" spc="80" dirty="0">
                <a:latin typeface="Arial"/>
                <a:cs typeface="Arial"/>
              </a:rPr>
              <a:t>“Amrutanjan” </a:t>
            </a:r>
            <a:r>
              <a:rPr sz="2400" b="1" spc="45" dirty="0">
                <a:latin typeface="Arial"/>
                <a:cs typeface="Arial"/>
              </a:rPr>
              <a:t>is </a:t>
            </a:r>
            <a:r>
              <a:rPr sz="2400" b="1" spc="75" dirty="0">
                <a:latin typeface="Arial"/>
                <a:cs typeface="Arial"/>
              </a:rPr>
              <a:t>nature </a:t>
            </a:r>
            <a:r>
              <a:rPr sz="2400" b="1" spc="60" dirty="0">
                <a:latin typeface="Arial"/>
                <a:cs typeface="Arial"/>
              </a:rPr>
              <a:t>and </a:t>
            </a:r>
            <a:r>
              <a:rPr sz="2400" b="1" spc="75" dirty="0">
                <a:latin typeface="Arial"/>
                <a:cs typeface="Arial"/>
              </a:rPr>
              <a:t>science </a:t>
            </a:r>
            <a:r>
              <a:rPr sz="2400" b="1" spc="80" dirty="0">
                <a:latin typeface="Arial"/>
                <a:cs typeface="Arial"/>
              </a:rPr>
              <a:t>combined </a:t>
            </a:r>
            <a:r>
              <a:rPr sz="2400" b="1" spc="45" dirty="0">
                <a:latin typeface="Arial"/>
                <a:cs typeface="Arial"/>
              </a:rPr>
              <a:t>to  </a:t>
            </a:r>
            <a:r>
              <a:rPr sz="2400" b="1" spc="65" dirty="0">
                <a:latin typeface="Arial"/>
                <a:cs typeface="Arial"/>
              </a:rPr>
              <a:t>give </a:t>
            </a:r>
            <a:r>
              <a:rPr sz="2400" b="1" spc="75" dirty="0">
                <a:latin typeface="Arial"/>
                <a:cs typeface="Arial"/>
              </a:rPr>
              <a:t>health </a:t>
            </a:r>
            <a:r>
              <a:rPr sz="2400" b="1" spc="55" dirty="0">
                <a:latin typeface="Arial"/>
                <a:cs typeface="Arial"/>
              </a:rPr>
              <a:t>and </a:t>
            </a:r>
            <a:r>
              <a:rPr sz="2400" b="1" spc="45" dirty="0">
                <a:latin typeface="Arial"/>
                <a:cs typeface="Arial"/>
              </a:rPr>
              <a:t>beauty. It </a:t>
            </a:r>
            <a:r>
              <a:rPr sz="2400" b="1" spc="80" dirty="0">
                <a:latin typeface="Arial"/>
                <a:cs typeface="Arial"/>
              </a:rPr>
              <a:t>emphasizes </a:t>
            </a:r>
            <a:r>
              <a:rPr sz="2400" b="1" spc="65" dirty="0">
                <a:latin typeface="Arial"/>
                <a:cs typeface="Arial"/>
              </a:rPr>
              <a:t>that  </a:t>
            </a:r>
            <a:r>
              <a:rPr sz="2400" b="1" spc="80" dirty="0">
                <a:latin typeface="Arial"/>
                <a:cs typeface="Arial"/>
              </a:rPr>
              <a:t>naturally extracted </a:t>
            </a:r>
            <a:r>
              <a:rPr sz="2400" b="1" spc="75" dirty="0">
                <a:latin typeface="Arial"/>
                <a:cs typeface="Arial"/>
              </a:rPr>
              <a:t>essence with </a:t>
            </a:r>
            <a:r>
              <a:rPr sz="2400" b="1" spc="65" dirty="0">
                <a:latin typeface="Arial"/>
                <a:cs typeface="Arial"/>
              </a:rPr>
              <a:t>deep </a:t>
            </a:r>
            <a:r>
              <a:rPr sz="2400" b="1" spc="75" dirty="0">
                <a:latin typeface="Arial"/>
                <a:cs typeface="Arial"/>
              </a:rPr>
              <a:t>action </a:t>
            </a:r>
            <a:r>
              <a:rPr sz="2400" b="1" spc="60" dirty="0">
                <a:latin typeface="Arial"/>
                <a:cs typeface="Arial"/>
              </a:rPr>
              <a:t>for  </a:t>
            </a:r>
            <a:r>
              <a:rPr sz="2400" b="1" spc="75" dirty="0">
                <a:latin typeface="Arial"/>
                <a:cs typeface="Arial"/>
              </a:rPr>
              <a:t>health works </a:t>
            </a:r>
            <a:r>
              <a:rPr sz="2400" b="1" spc="85" dirty="0">
                <a:latin typeface="Arial"/>
                <a:cs typeface="Arial"/>
              </a:rPr>
              <a:t>effectively </a:t>
            </a:r>
            <a:r>
              <a:rPr sz="2400" b="1" spc="55" dirty="0">
                <a:latin typeface="Arial"/>
                <a:cs typeface="Arial"/>
              </a:rPr>
              <a:t>and </a:t>
            </a:r>
            <a:r>
              <a:rPr sz="2400" b="1" spc="80" dirty="0">
                <a:latin typeface="Arial"/>
                <a:cs typeface="Arial"/>
              </a:rPr>
              <a:t>without </a:t>
            </a:r>
            <a:r>
              <a:rPr sz="2400" b="1" spc="65" dirty="0">
                <a:latin typeface="Arial"/>
                <a:cs typeface="Arial"/>
              </a:rPr>
              <a:t>side </a:t>
            </a:r>
            <a:r>
              <a:rPr sz="2400" b="1" spc="80" dirty="0">
                <a:latin typeface="Arial"/>
                <a:cs typeface="Arial"/>
              </a:rPr>
              <a:t>effects.  </a:t>
            </a:r>
            <a:r>
              <a:rPr sz="2400" b="1" spc="65" dirty="0">
                <a:latin typeface="Arial"/>
                <a:cs typeface="Arial"/>
              </a:rPr>
              <a:t>This </a:t>
            </a:r>
            <a:r>
              <a:rPr sz="2400" b="1" spc="70" dirty="0">
                <a:latin typeface="Arial"/>
                <a:cs typeface="Arial"/>
              </a:rPr>
              <a:t>pure, </a:t>
            </a:r>
            <a:r>
              <a:rPr sz="2400" b="1" spc="75" dirty="0">
                <a:latin typeface="Arial"/>
                <a:cs typeface="Arial"/>
              </a:rPr>
              <a:t>trusted </a:t>
            </a:r>
            <a:r>
              <a:rPr sz="2400" b="1" spc="80" dirty="0">
                <a:latin typeface="Arial"/>
                <a:cs typeface="Arial"/>
              </a:rPr>
              <a:t>extracts </a:t>
            </a:r>
            <a:r>
              <a:rPr sz="2400" b="1" spc="60" dirty="0">
                <a:latin typeface="Arial"/>
                <a:cs typeface="Arial"/>
              </a:rPr>
              <a:t>are </a:t>
            </a:r>
            <a:r>
              <a:rPr sz="2400" b="1" spc="75" dirty="0">
                <a:latin typeface="Arial"/>
                <a:cs typeface="Arial"/>
              </a:rPr>
              <a:t>derived </a:t>
            </a:r>
            <a:r>
              <a:rPr sz="2400" b="1" spc="65" dirty="0">
                <a:latin typeface="Arial"/>
                <a:cs typeface="Arial"/>
              </a:rPr>
              <a:t>from  </a:t>
            </a:r>
            <a:r>
              <a:rPr sz="2400" b="1" spc="75" dirty="0">
                <a:latin typeface="Arial"/>
                <a:cs typeface="Arial"/>
              </a:rPr>
              <a:t>natural products through </a:t>
            </a:r>
            <a:r>
              <a:rPr sz="2400" b="1" spc="80" dirty="0">
                <a:latin typeface="Arial"/>
                <a:cs typeface="Arial"/>
              </a:rPr>
              <a:t>scientific</a:t>
            </a:r>
            <a:r>
              <a:rPr sz="2400" b="1" spc="595" dirty="0">
                <a:latin typeface="Arial"/>
                <a:cs typeface="Arial"/>
              </a:rPr>
              <a:t> </a:t>
            </a:r>
            <a:r>
              <a:rPr sz="2400" b="1" spc="80" dirty="0">
                <a:latin typeface="Arial"/>
                <a:cs typeface="Arial"/>
              </a:rPr>
              <a:t>research.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43000" y="838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CONCLUSION :-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5119688" cy="3943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94354" y="1524000"/>
            <a:ext cx="4620895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302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INTRODUCTION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22D2D"/>
              </a:buClr>
              <a:buFont typeface="Wingdings"/>
              <a:buChar char=""/>
            </a:pPr>
            <a:endParaRPr sz="2500" dirty="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Font typeface="Wingdings"/>
              <a:buChar char=""/>
              <a:tabLst>
                <a:tab pos="255904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HISTORY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22D2D"/>
              </a:buClr>
              <a:buFont typeface="Wingdings"/>
              <a:buChar char=""/>
            </a:pPr>
            <a:endParaRPr sz="2500" dirty="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Font typeface="Wingdings"/>
              <a:buChar char=""/>
              <a:tabLst>
                <a:tab pos="255904" algn="l"/>
              </a:tabLst>
            </a:pPr>
            <a:r>
              <a:rPr sz="2400" b="1" spc="-30" dirty="0">
                <a:latin typeface="Times New Roman"/>
                <a:cs typeface="Times New Roman"/>
              </a:rPr>
              <a:t>COMPANY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PROFILE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22D2D"/>
              </a:buClr>
              <a:buFont typeface="Wingdings"/>
              <a:buChar char=""/>
            </a:pPr>
            <a:endParaRPr sz="2500" dirty="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Font typeface="Wingdings"/>
              <a:buChar char=""/>
              <a:tabLst>
                <a:tab pos="255904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VISION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22D2D"/>
              </a:buClr>
            </a:pPr>
            <a:endParaRPr sz="2500" dirty="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Times New Roman"/>
                <a:cs typeface="Times New Roman"/>
              </a:rPr>
              <a:t>4 P’S OF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MARKETING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22D2D"/>
              </a:buClr>
              <a:buFont typeface="Wingdings"/>
              <a:buChar char=""/>
            </a:pPr>
            <a:endParaRPr sz="2500" dirty="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55904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CONCLUSION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165" y="228600"/>
            <a:ext cx="431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CONTENTS :-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986162"/>
            <a:ext cx="8176895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85545">
              <a:lnSpc>
                <a:spcPct val="100000"/>
              </a:lnSpc>
              <a:spcBef>
                <a:spcPts val="95"/>
              </a:spcBef>
            </a:pPr>
            <a:r>
              <a:rPr lang="en-US" sz="2400" b="1" spc="-5" smtClean="0">
                <a:latin typeface="Arial"/>
                <a:cs typeface="Arial"/>
              </a:rPr>
              <a:t>               </a:t>
            </a:r>
            <a:r>
              <a:rPr sz="2400" b="1" spc="-5" smtClean="0">
                <a:latin typeface="Arial"/>
                <a:cs typeface="Arial"/>
              </a:rPr>
              <a:t>Amrutanjan </a:t>
            </a:r>
            <a:r>
              <a:rPr sz="2400" b="1" spc="-5" dirty="0">
                <a:latin typeface="Arial"/>
                <a:cs typeface="Arial"/>
              </a:rPr>
              <a:t>Healthcare Limited </a:t>
            </a:r>
            <a:r>
              <a:rPr sz="2400" spc="-5" dirty="0">
                <a:latin typeface="Arial"/>
                <a:cs typeface="Arial"/>
              </a:rPr>
              <a:t>is an  </a:t>
            </a:r>
            <a:r>
              <a:rPr sz="2400" dirty="0">
                <a:latin typeface="Arial"/>
                <a:cs typeface="Arial"/>
              </a:rPr>
              <a:t>Indian </a:t>
            </a:r>
            <a:r>
              <a:rPr sz="2400" spc="-5" dirty="0">
                <a:latin typeface="Arial"/>
                <a:cs typeface="Arial"/>
              </a:rPr>
              <a:t>pharmaceutical company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specialising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in </a:t>
            </a:r>
            <a:r>
              <a:rPr sz="2400" spc="-10" dirty="0">
                <a:latin typeface="Arial"/>
                <a:cs typeface="Arial"/>
              </a:rPr>
              <a:t>Ayurvedic </a:t>
            </a:r>
            <a:r>
              <a:rPr sz="2400" dirty="0">
                <a:latin typeface="Arial"/>
                <a:cs typeface="Arial"/>
              </a:rPr>
              <a:t>balm </a:t>
            </a:r>
            <a:r>
              <a:rPr sz="2400" spc="-5" dirty="0">
                <a:latin typeface="Arial"/>
                <a:cs typeface="Arial"/>
              </a:rPr>
              <a:t>for headaches, </a:t>
            </a:r>
            <a:r>
              <a:rPr sz="2400" dirty="0">
                <a:latin typeface="Arial"/>
                <a:cs typeface="Arial"/>
              </a:rPr>
              <a:t>cold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cough. It  </a:t>
            </a:r>
            <a:r>
              <a:rPr sz="2400" spc="-5" dirty="0">
                <a:latin typeface="Arial"/>
                <a:cs typeface="Arial"/>
              </a:rPr>
              <a:t>was </a:t>
            </a:r>
            <a:r>
              <a:rPr sz="2400" dirty="0">
                <a:latin typeface="Arial"/>
                <a:cs typeface="Arial"/>
              </a:rPr>
              <a:t>established by freedom-fighter </a:t>
            </a:r>
            <a:r>
              <a:rPr sz="2400" spc="-5" dirty="0">
                <a:latin typeface="Arial"/>
                <a:cs typeface="Arial"/>
              </a:rPr>
              <a:t>Kasinadhuni  Nageswara Rao in Mumbai in 1893. Though it has  </a:t>
            </a:r>
            <a:r>
              <a:rPr sz="2400" dirty="0">
                <a:latin typeface="Arial"/>
                <a:cs typeface="Arial"/>
              </a:rPr>
              <a:t>diversified </a:t>
            </a:r>
            <a:r>
              <a:rPr sz="2400" spc="-5" dirty="0">
                <a:latin typeface="Arial"/>
                <a:cs typeface="Arial"/>
              </a:rPr>
              <a:t>its range </a:t>
            </a:r>
            <a:r>
              <a:rPr sz="2400" dirty="0">
                <a:latin typeface="Arial"/>
                <a:cs typeface="Arial"/>
              </a:rPr>
              <a:t>of products, </a:t>
            </a:r>
            <a:r>
              <a:rPr sz="2400" spc="-5" dirty="0">
                <a:latin typeface="Arial"/>
                <a:cs typeface="Arial"/>
              </a:rPr>
              <a:t>it is still </a:t>
            </a:r>
            <a:r>
              <a:rPr sz="2400" dirty="0">
                <a:latin typeface="Arial"/>
                <a:cs typeface="Arial"/>
              </a:rPr>
              <a:t>renowned  </a:t>
            </a:r>
            <a:r>
              <a:rPr sz="2400" spc="-5" dirty="0">
                <a:latin typeface="Arial"/>
                <a:cs typeface="Arial"/>
              </a:rPr>
              <a:t>for the Amrutanjan pain </a:t>
            </a:r>
            <a:r>
              <a:rPr sz="2400" dirty="0">
                <a:latin typeface="Arial"/>
                <a:cs typeface="Arial"/>
              </a:rPr>
              <a:t>balm </a:t>
            </a:r>
            <a:r>
              <a:rPr sz="2400" spc="-5" dirty="0">
                <a:latin typeface="Arial"/>
                <a:cs typeface="Arial"/>
              </a:rPr>
              <a:t>which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one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  most widely used medicines for </a:t>
            </a:r>
            <a:r>
              <a:rPr sz="2400" dirty="0">
                <a:latin typeface="Arial"/>
                <a:cs typeface="Arial"/>
              </a:rPr>
              <a:t>headaches </a:t>
            </a:r>
            <a:r>
              <a:rPr sz="2400" spc="-5" dirty="0">
                <a:latin typeface="Arial"/>
                <a:cs typeface="Arial"/>
              </a:rPr>
              <a:t>all </a:t>
            </a:r>
            <a:r>
              <a:rPr sz="2400" dirty="0">
                <a:latin typeface="Arial"/>
                <a:cs typeface="Arial"/>
              </a:rPr>
              <a:t>over  India.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09600"/>
            <a:ext cx="4828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INTRODUCTION :-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48284" y="1524000"/>
            <a:ext cx="8024495" cy="43832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785" indent="757555">
              <a:lnSpc>
                <a:spcPct val="100000"/>
              </a:lnSpc>
              <a:spcBef>
                <a:spcPts val="100"/>
              </a:spcBef>
              <a:tabLst>
                <a:tab pos="6922134" algn="l"/>
              </a:tabLst>
            </a:pPr>
            <a:r>
              <a:rPr sz="2000" spc="80" dirty="0">
                <a:latin typeface="Arial"/>
                <a:cs typeface="Arial"/>
              </a:rPr>
              <a:t>Amrutanjan </a:t>
            </a:r>
            <a:r>
              <a:rPr sz="2000" spc="55" dirty="0">
                <a:latin typeface="Arial"/>
                <a:cs typeface="Arial"/>
              </a:rPr>
              <a:t>was </a:t>
            </a:r>
            <a:r>
              <a:rPr sz="2000" spc="80" dirty="0">
                <a:latin typeface="Arial"/>
                <a:cs typeface="Arial"/>
              </a:rPr>
              <a:t>established </a:t>
            </a:r>
            <a:r>
              <a:rPr sz="2000" spc="40" dirty="0">
                <a:latin typeface="Arial"/>
                <a:cs typeface="Arial"/>
              </a:rPr>
              <a:t>as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75" dirty="0">
                <a:latin typeface="Arial"/>
                <a:cs typeface="Arial"/>
              </a:rPr>
              <a:t>patent  medicine </a:t>
            </a:r>
            <a:r>
              <a:rPr sz="2000" spc="80" dirty="0">
                <a:latin typeface="Arial"/>
                <a:cs typeface="Arial"/>
              </a:rPr>
              <a:t>business </a:t>
            </a:r>
            <a:r>
              <a:rPr sz="2000" spc="40" dirty="0">
                <a:latin typeface="Arial"/>
                <a:cs typeface="Arial"/>
              </a:rPr>
              <a:t>in </a:t>
            </a:r>
            <a:r>
              <a:rPr sz="2000" spc="75" dirty="0">
                <a:latin typeface="Arial"/>
                <a:cs typeface="Arial"/>
              </a:rPr>
              <a:t>Mumbai </a:t>
            </a:r>
            <a:r>
              <a:rPr sz="2000" spc="40" dirty="0">
                <a:latin typeface="Arial"/>
                <a:cs typeface="Arial"/>
              </a:rPr>
              <a:t>in </a:t>
            </a:r>
            <a:r>
              <a:rPr sz="2000" spc="65" dirty="0">
                <a:latin typeface="Arial"/>
                <a:cs typeface="Arial"/>
              </a:rPr>
              <a:t>1893 </a:t>
            </a:r>
            <a:r>
              <a:rPr sz="2000" spc="40" dirty="0">
                <a:latin typeface="Arial"/>
                <a:cs typeface="Arial"/>
              </a:rPr>
              <a:t>by K.  </a:t>
            </a:r>
            <a:r>
              <a:rPr sz="2000" spc="80" dirty="0">
                <a:latin typeface="Arial"/>
                <a:cs typeface="Arial"/>
              </a:rPr>
              <a:t>Nageswara </a:t>
            </a:r>
            <a:r>
              <a:rPr sz="2000" spc="55" dirty="0">
                <a:latin typeface="Arial"/>
                <a:cs typeface="Arial"/>
              </a:rPr>
              <a:t>Rao </a:t>
            </a:r>
            <a:r>
              <a:rPr sz="2000" spc="75" dirty="0">
                <a:latin typeface="Arial"/>
                <a:cs typeface="Arial"/>
              </a:rPr>
              <a:t>Pantulu </a:t>
            </a:r>
            <a:r>
              <a:rPr sz="2000" spc="55" dirty="0">
                <a:latin typeface="Arial"/>
                <a:cs typeface="Arial"/>
              </a:rPr>
              <a:t>who was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80" dirty="0">
                <a:latin typeface="Arial"/>
                <a:cs typeface="Arial"/>
              </a:rPr>
              <a:t>journalist, </a:t>
            </a:r>
            <a:r>
              <a:rPr sz="2000" spc="75" dirty="0">
                <a:latin typeface="Arial"/>
                <a:cs typeface="Arial"/>
              </a:rPr>
              <a:t>social  </a:t>
            </a:r>
            <a:r>
              <a:rPr sz="2000" spc="80" dirty="0">
                <a:latin typeface="Arial"/>
                <a:cs typeface="Arial"/>
              </a:rPr>
              <a:t>reformer </a:t>
            </a:r>
            <a:r>
              <a:rPr sz="2000" spc="55" dirty="0">
                <a:latin typeface="Arial"/>
                <a:cs typeface="Arial"/>
              </a:rPr>
              <a:t>and </a:t>
            </a:r>
            <a:r>
              <a:rPr sz="2000" spc="75" dirty="0">
                <a:latin typeface="Arial"/>
                <a:cs typeface="Arial"/>
              </a:rPr>
              <a:t>freedom </a:t>
            </a:r>
            <a:r>
              <a:rPr sz="2000" spc="60" dirty="0">
                <a:latin typeface="Arial"/>
                <a:cs typeface="Arial"/>
              </a:rPr>
              <a:t>fighter. The </a:t>
            </a:r>
            <a:r>
              <a:rPr sz="2000" spc="85" dirty="0">
                <a:latin typeface="Arial"/>
                <a:cs typeface="Arial"/>
              </a:rPr>
              <a:t>headquarters </a:t>
            </a:r>
            <a:r>
              <a:rPr sz="2000" spc="65" dirty="0">
                <a:latin typeface="Arial"/>
                <a:cs typeface="Arial"/>
              </a:rPr>
              <a:t>were  </a:t>
            </a:r>
            <a:r>
              <a:rPr sz="2000" spc="75" dirty="0">
                <a:latin typeface="Arial"/>
                <a:cs typeface="Arial"/>
              </a:rPr>
              <a:t>shifted </a:t>
            </a:r>
            <a:r>
              <a:rPr sz="2000" spc="45" dirty="0">
                <a:latin typeface="Arial"/>
                <a:cs typeface="Arial"/>
              </a:rPr>
              <a:t>to </a:t>
            </a:r>
            <a:r>
              <a:rPr sz="2000" spc="75" dirty="0">
                <a:latin typeface="Arial"/>
                <a:cs typeface="Arial"/>
              </a:rPr>
              <a:t>Chennai </a:t>
            </a:r>
            <a:r>
              <a:rPr sz="2000" spc="40" dirty="0">
                <a:latin typeface="Arial"/>
                <a:cs typeface="Arial"/>
              </a:rPr>
              <a:t>in </a:t>
            </a:r>
            <a:r>
              <a:rPr sz="2000" spc="80" dirty="0">
                <a:latin typeface="Arial"/>
                <a:cs typeface="Arial"/>
              </a:rPr>
              <a:t>1914.Even </a:t>
            </a:r>
            <a:r>
              <a:rPr sz="2000" spc="45" dirty="0">
                <a:latin typeface="Arial"/>
                <a:cs typeface="Arial"/>
              </a:rPr>
              <a:t>today, </a:t>
            </a:r>
            <a:r>
              <a:rPr sz="2000" spc="60" dirty="0">
                <a:latin typeface="Arial"/>
                <a:cs typeface="Arial"/>
              </a:rPr>
              <a:t>the </a:t>
            </a:r>
            <a:r>
              <a:rPr sz="2000" spc="70" dirty="0">
                <a:latin typeface="Arial"/>
                <a:cs typeface="Arial"/>
              </a:rPr>
              <a:t>words  </a:t>
            </a:r>
            <a:r>
              <a:rPr sz="2000" spc="75" dirty="0">
                <a:latin typeface="Arial"/>
                <a:cs typeface="Arial"/>
              </a:rPr>
              <a:t>"Bombay" </a:t>
            </a:r>
            <a:r>
              <a:rPr sz="2000" spc="60" dirty="0">
                <a:latin typeface="Arial"/>
                <a:cs typeface="Arial"/>
              </a:rPr>
              <a:t>are </a:t>
            </a:r>
            <a:r>
              <a:rPr sz="2000" spc="80" dirty="0">
                <a:latin typeface="Arial"/>
                <a:cs typeface="Arial"/>
              </a:rPr>
              <a:t>inscribed </a:t>
            </a:r>
            <a:r>
              <a:rPr sz="2000" spc="70" dirty="0">
                <a:latin typeface="Arial"/>
                <a:cs typeface="Arial"/>
              </a:rPr>
              <a:t>along</a:t>
            </a:r>
            <a:r>
              <a:rPr sz="2000" spc="72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with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spc="80" dirty="0">
                <a:latin typeface="Arial"/>
                <a:cs typeface="Arial"/>
              </a:rPr>
              <a:t>Amrutanjan	</a:t>
            </a:r>
            <a:r>
              <a:rPr sz="2000" spc="40" dirty="0">
                <a:latin typeface="Arial"/>
                <a:cs typeface="Arial"/>
              </a:rPr>
              <a:t>on </a:t>
            </a:r>
            <a:r>
              <a:rPr sz="2000" spc="60" dirty="0">
                <a:latin typeface="Arial"/>
                <a:cs typeface="Arial"/>
              </a:rPr>
              <a:t>the  </a:t>
            </a:r>
            <a:r>
              <a:rPr sz="2000" spc="55" dirty="0">
                <a:latin typeface="Arial"/>
                <a:cs typeface="Arial"/>
              </a:rPr>
              <a:t>lid</a:t>
            </a:r>
            <a:r>
              <a:rPr sz="2000" spc="204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of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60" dirty="0">
                <a:latin typeface="Arial"/>
                <a:cs typeface="Arial"/>
              </a:rPr>
              <a:t>its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most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well-known</a:t>
            </a:r>
            <a:r>
              <a:rPr sz="2000" spc="23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product,</a:t>
            </a:r>
            <a:r>
              <a:rPr sz="2000" spc="220" dirty="0">
                <a:latin typeface="Arial"/>
                <a:cs typeface="Arial"/>
              </a:rPr>
              <a:t> </a:t>
            </a:r>
            <a:r>
              <a:rPr sz="2000" spc="60" dirty="0">
                <a:latin typeface="Arial"/>
                <a:cs typeface="Arial"/>
              </a:rPr>
              <a:t>the</a:t>
            </a:r>
            <a:r>
              <a:rPr sz="2000" spc="195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pain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balm.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Arial"/>
              <a:cs typeface="Arial"/>
            </a:endParaRPr>
          </a:p>
          <a:p>
            <a:pPr marL="12700" marR="895350" indent="580390">
              <a:lnSpc>
                <a:spcPct val="100000"/>
              </a:lnSpc>
            </a:pPr>
            <a:r>
              <a:rPr sz="2000" spc="45" dirty="0">
                <a:latin typeface="Arial"/>
                <a:cs typeface="Arial"/>
              </a:rPr>
              <a:t>In </a:t>
            </a:r>
            <a:r>
              <a:rPr sz="2000" spc="70" dirty="0">
                <a:latin typeface="Arial"/>
                <a:cs typeface="Arial"/>
              </a:rPr>
              <a:t>1936, </a:t>
            </a:r>
            <a:r>
              <a:rPr sz="2000" spc="80" dirty="0">
                <a:latin typeface="Arial"/>
                <a:cs typeface="Arial"/>
              </a:rPr>
              <a:t>Amrutanjan </a:t>
            </a:r>
            <a:r>
              <a:rPr sz="2000" spc="75" dirty="0">
                <a:latin typeface="Arial"/>
                <a:cs typeface="Arial"/>
              </a:rPr>
              <a:t>became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75" dirty="0">
                <a:latin typeface="Arial"/>
                <a:cs typeface="Arial"/>
              </a:rPr>
              <a:t>public limited  company </a:t>
            </a:r>
            <a:r>
              <a:rPr sz="2000" spc="65" dirty="0">
                <a:latin typeface="Arial"/>
                <a:cs typeface="Arial"/>
              </a:rPr>
              <a:t>with </a:t>
            </a:r>
            <a:r>
              <a:rPr sz="2000" spc="60" dirty="0">
                <a:latin typeface="Arial"/>
                <a:cs typeface="Arial"/>
              </a:rPr>
              <a:t>the </a:t>
            </a:r>
            <a:r>
              <a:rPr sz="2000" spc="65" dirty="0">
                <a:latin typeface="Arial"/>
                <a:cs typeface="Arial"/>
              </a:rPr>
              <a:t>name </a:t>
            </a:r>
            <a:r>
              <a:rPr sz="2000" spc="80" dirty="0">
                <a:latin typeface="Arial"/>
                <a:cs typeface="Arial"/>
              </a:rPr>
              <a:t>Amrutanjan</a:t>
            </a:r>
            <a:r>
              <a:rPr sz="2000" spc="76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Limited.</a:t>
            </a:r>
            <a:endParaRPr sz="2000" dirty="0">
              <a:latin typeface="Arial"/>
              <a:cs typeface="Arial"/>
            </a:endParaRPr>
          </a:p>
          <a:p>
            <a:pPr marL="12700" marR="42545">
              <a:lnSpc>
                <a:spcPct val="100000"/>
              </a:lnSpc>
            </a:pPr>
            <a:r>
              <a:rPr sz="2000" spc="80" dirty="0">
                <a:latin typeface="Arial"/>
                <a:cs typeface="Arial"/>
              </a:rPr>
              <a:t>Nageswara </a:t>
            </a:r>
            <a:r>
              <a:rPr sz="2000" spc="55" dirty="0">
                <a:latin typeface="Arial"/>
                <a:cs typeface="Arial"/>
              </a:rPr>
              <a:t>Rao </a:t>
            </a:r>
            <a:r>
              <a:rPr sz="2000" spc="85" dirty="0">
                <a:latin typeface="Arial"/>
                <a:cs typeface="Arial"/>
              </a:rPr>
              <a:t>popularised </a:t>
            </a:r>
            <a:r>
              <a:rPr sz="2000" spc="60" dirty="0">
                <a:latin typeface="Arial"/>
                <a:cs typeface="Arial"/>
              </a:rPr>
              <a:t>the </a:t>
            </a:r>
            <a:r>
              <a:rPr sz="2000" spc="65" dirty="0">
                <a:latin typeface="Arial"/>
                <a:cs typeface="Arial"/>
              </a:rPr>
              <a:t>balm </a:t>
            </a:r>
            <a:r>
              <a:rPr sz="2000" spc="40" dirty="0">
                <a:latin typeface="Arial"/>
                <a:cs typeface="Arial"/>
              </a:rPr>
              <a:t>by </a:t>
            </a:r>
            <a:r>
              <a:rPr sz="2000" spc="80" dirty="0">
                <a:latin typeface="Arial"/>
                <a:cs typeface="Arial"/>
              </a:rPr>
              <a:t>distributing </a:t>
            </a:r>
            <a:r>
              <a:rPr sz="2000" spc="40" dirty="0">
                <a:latin typeface="Arial"/>
                <a:cs typeface="Arial"/>
              </a:rPr>
              <a:t>it  </a:t>
            </a:r>
            <a:r>
              <a:rPr sz="2000" spc="85" dirty="0">
                <a:latin typeface="Arial"/>
                <a:cs typeface="Arial"/>
              </a:rPr>
              <a:t>free-of-cost </a:t>
            </a:r>
            <a:r>
              <a:rPr sz="2000" spc="40" dirty="0">
                <a:latin typeface="Arial"/>
                <a:cs typeface="Arial"/>
              </a:rPr>
              <a:t>at </a:t>
            </a:r>
            <a:r>
              <a:rPr sz="2000" spc="70" dirty="0">
                <a:latin typeface="Arial"/>
                <a:cs typeface="Arial"/>
              </a:rPr>
              <a:t>music</a:t>
            </a:r>
            <a:r>
              <a:rPr sz="2000" spc="484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concerts.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45" dirty="0">
                <a:latin typeface="Arial"/>
                <a:cs typeface="Arial"/>
              </a:rPr>
              <a:t>In </a:t>
            </a:r>
            <a:r>
              <a:rPr sz="2000" spc="40" dirty="0">
                <a:latin typeface="Arial"/>
                <a:cs typeface="Arial"/>
              </a:rPr>
              <a:t>13 </a:t>
            </a:r>
            <a:r>
              <a:rPr sz="2000" spc="75" dirty="0">
                <a:latin typeface="Arial"/>
                <a:cs typeface="Arial"/>
              </a:rPr>
              <a:t>November </a:t>
            </a:r>
            <a:r>
              <a:rPr sz="2000" spc="70" dirty="0">
                <a:latin typeface="Arial"/>
                <a:cs typeface="Arial"/>
              </a:rPr>
              <a:t>2007, </a:t>
            </a:r>
            <a:r>
              <a:rPr sz="2000" spc="60" dirty="0">
                <a:latin typeface="Arial"/>
                <a:cs typeface="Arial"/>
              </a:rPr>
              <a:t>the </a:t>
            </a:r>
            <a:r>
              <a:rPr sz="2000" spc="75" dirty="0">
                <a:latin typeface="Arial"/>
                <a:cs typeface="Arial"/>
              </a:rPr>
              <a:t>Company changed </a:t>
            </a:r>
            <a:r>
              <a:rPr sz="2000" spc="60" dirty="0">
                <a:latin typeface="Arial"/>
                <a:cs typeface="Arial"/>
              </a:rPr>
              <a:t>its </a:t>
            </a:r>
            <a:r>
              <a:rPr sz="2000" spc="65" dirty="0">
                <a:latin typeface="Arial"/>
                <a:cs typeface="Arial"/>
              </a:rPr>
              <a:t>name  </a:t>
            </a:r>
            <a:r>
              <a:rPr sz="2000" spc="70" dirty="0">
                <a:latin typeface="Arial"/>
                <a:cs typeface="Arial"/>
              </a:rPr>
              <a:t>from </a:t>
            </a:r>
            <a:r>
              <a:rPr sz="2000" spc="80" dirty="0">
                <a:latin typeface="Arial"/>
                <a:cs typeface="Arial"/>
              </a:rPr>
              <a:t>Amrutanjan </a:t>
            </a:r>
            <a:r>
              <a:rPr sz="2000" spc="75" dirty="0">
                <a:latin typeface="Arial"/>
                <a:cs typeface="Arial"/>
              </a:rPr>
              <a:t>Limited </a:t>
            </a:r>
            <a:r>
              <a:rPr sz="2000" spc="45" dirty="0">
                <a:latin typeface="Arial"/>
                <a:cs typeface="Arial"/>
              </a:rPr>
              <a:t>to </a:t>
            </a:r>
            <a:r>
              <a:rPr sz="2000" spc="80" dirty="0">
                <a:latin typeface="Arial"/>
                <a:cs typeface="Arial"/>
              </a:rPr>
              <a:t>Amrutanjan Healthcare  </a:t>
            </a:r>
            <a:r>
              <a:rPr sz="2000" spc="75" dirty="0">
                <a:latin typeface="Arial"/>
                <a:cs typeface="Arial"/>
              </a:rPr>
              <a:t>Limited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55" dirty="0">
                <a:latin typeface="Arial"/>
                <a:cs typeface="Arial"/>
              </a:rPr>
              <a:t>and</a:t>
            </a:r>
            <a:r>
              <a:rPr sz="2000" spc="210" dirty="0">
                <a:latin typeface="Arial"/>
                <a:cs typeface="Arial"/>
              </a:rPr>
              <a:t> </a:t>
            </a:r>
            <a:r>
              <a:rPr sz="2000" spc="55" dirty="0">
                <a:latin typeface="Arial"/>
                <a:cs typeface="Arial"/>
              </a:rPr>
              <a:t>has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ever</a:t>
            </a:r>
            <a:r>
              <a:rPr sz="2000" spc="220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since</a:t>
            </a:r>
            <a:r>
              <a:rPr sz="2000" spc="215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been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known</a:t>
            </a:r>
            <a:r>
              <a:rPr sz="2000" spc="235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by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that</a:t>
            </a:r>
            <a:r>
              <a:rPr sz="2000" spc="195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name</a:t>
            </a:r>
            <a:r>
              <a:rPr sz="2400" spc="9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33400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HISTORY :-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04800" y="1391538"/>
            <a:ext cx="3581400" cy="1066800"/>
          </a:xfrm>
          <a:custGeom>
            <a:avLst/>
            <a:gdLst/>
            <a:ahLst/>
            <a:cxnLst/>
            <a:rect l="l" t="t" r="r" b="b"/>
            <a:pathLst>
              <a:path w="3581400" h="1066800">
                <a:moveTo>
                  <a:pt x="3581400" y="0"/>
                </a:moveTo>
                <a:lnTo>
                  <a:pt x="0" y="0"/>
                </a:lnTo>
                <a:lnTo>
                  <a:pt x="0" y="1066800"/>
                </a:lnTo>
                <a:lnTo>
                  <a:pt x="3581400" y="1066800"/>
                </a:lnTo>
                <a:lnTo>
                  <a:pt x="3581400" y="0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2824098"/>
            <a:ext cx="3581400" cy="1066800"/>
          </a:xfrm>
          <a:custGeom>
            <a:avLst/>
            <a:gdLst/>
            <a:ahLst/>
            <a:cxnLst/>
            <a:rect l="l" t="t" r="r" b="b"/>
            <a:pathLst>
              <a:path w="3581400" h="1066800">
                <a:moveTo>
                  <a:pt x="3581400" y="0"/>
                </a:moveTo>
                <a:lnTo>
                  <a:pt x="0" y="0"/>
                </a:lnTo>
                <a:lnTo>
                  <a:pt x="0" y="1066800"/>
                </a:lnTo>
                <a:lnTo>
                  <a:pt x="3581400" y="1066800"/>
                </a:lnTo>
                <a:lnTo>
                  <a:pt x="3581400" y="0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5348033"/>
            <a:ext cx="3581400" cy="1510030"/>
          </a:xfrm>
          <a:custGeom>
            <a:avLst/>
            <a:gdLst/>
            <a:ahLst/>
            <a:cxnLst/>
            <a:rect l="l" t="t" r="r" b="b"/>
            <a:pathLst>
              <a:path w="3581400" h="1510029">
                <a:moveTo>
                  <a:pt x="3581400" y="0"/>
                </a:moveTo>
                <a:lnTo>
                  <a:pt x="0" y="0"/>
                </a:lnTo>
                <a:lnTo>
                  <a:pt x="0" y="1509964"/>
                </a:lnTo>
                <a:lnTo>
                  <a:pt x="3581400" y="1509964"/>
                </a:lnTo>
                <a:lnTo>
                  <a:pt x="3581400" y="0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754121"/>
              </p:ext>
            </p:extLst>
          </p:nvPr>
        </p:nvGraphicFramePr>
        <p:xfrm>
          <a:off x="298450" y="1019428"/>
          <a:ext cx="8534400" cy="5832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SYMBOL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20" dirty="0">
                          <a:latin typeface="Arial"/>
                          <a:cs typeface="Arial"/>
                        </a:rPr>
                        <a:t>Nature‟s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Essence</a:t>
                      </a:r>
                      <a:r>
                        <a:rPr sz="1400" b="1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symbol: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2075" marR="615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A blend of health, science, nature and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youthfulness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to increase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400" b="1" spc="-160" dirty="0">
                          <a:latin typeface="Arial"/>
                          <a:cs typeface="Arial"/>
                        </a:rPr>
                        <a:t>brand‟s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appeal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across all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demographics.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SEAL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TRUST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955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Pioneer in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industry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seal of trust and  believability in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400" b="1" spc="-160" dirty="0">
                          <a:latin typeface="Arial"/>
                          <a:cs typeface="Arial"/>
                        </a:rPr>
                        <a:t>brand‟s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products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for having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catered to consumers pain free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living for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over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  century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now.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TYPOGRAPHY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Cursive typography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to bring in modernity</a:t>
                      </a:r>
                      <a:r>
                        <a:rPr sz="140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for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easier brand recall and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youth</a:t>
                      </a:r>
                      <a:r>
                        <a:rPr sz="14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connect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PROMISE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0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 marR="109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“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Pure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Healthy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Essence” is nature and science  combined to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give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healthy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beauty.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It emphasizes  that naturally extracted essence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deep action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works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effectively and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without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side  effects. This pure, trusted extracts are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derived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from natural products through</a:t>
                      </a:r>
                      <a:r>
                        <a:rPr sz="140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 smtClean="0">
                          <a:latin typeface="Arial"/>
                          <a:cs typeface="Arial"/>
                        </a:rPr>
                        <a:t>scientific</a:t>
                      </a:r>
                      <a:r>
                        <a:rPr lang="en-US" sz="1600" b="1" spc="-5" dirty="0" smtClean="0">
                          <a:latin typeface="Arial"/>
                          <a:cs typeface="Arial"/>
                        </a:rPr>
                        <a:t>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EC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1409700" y="1437036"/>
            <a:ext cx="11430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6800" y="3021774"/>
            <a:ext cx="1828800" cy="559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6800" y="4283742"/>
            <a:ext cx="2057400" cy="653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100" y="5565365"/>
            <a:ext cx="2590800" cy="828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307104" y="330502"/>
            <a:ext cx="4998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COMPANY  PROFILE :-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070557"/>
            <a:ext cx="7781925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1125" algn="just">
              <a:lnSpc>
                <a:spcPct val="100000"/>
              </a:lnSpc>
              <a:spcBef>
                <a:spcPts val="105"/>
              </a:spcBef>
            </a:pPr>
            <a:r>
              <a:rPr lang="en-US" sz="2800" u="none" dirty="0" smtClean="0"/>
              <a:t>              </a:t>
            </a:r>
            <a:r>
              <a:rPr sz="2800" u="none" dirty="0" smtClean="0"/>
              <a:t>Bring </a:t>
            </a:r>
            <a:r>
              <a:rPr sz="2800" u="none" dirty="0"/>
              <a:t>the </a:t>
            </a:r>
            <a:r>
              <a:rPr sz="2800" u="none" spc="-5" dirty="0"/>
              <a:t>Essence </a:t>
            </a:r>
            <a:r>
              <a:rPr sz="2800" u="none" dirty="0"/>
              <a:t>of Life to</a:t>
            </a:r>
            <a:r>
              <a:rPr sz="2800" u="none" spc="-125" dirty="0"/>
              <a:t> </a:t>
            </a:r>
            <a:r>
              <a:rPr sz="2800" u="none" spc="-5" dirty="0"/>
              <a:t>consumers  </a:t>
            </a:r>
            <a:r>
              <a:rPr sz="2800" u="none" dirty="0"/>
              <a:t>of the world through brands that </a:t>
            </a:r>
            <a:r>
              <a:rPr sz="2800" u="none" spc="-5" dirty="0"/>
              <a:t>have  perceptible </a:t>
            </a:r>
            <a:r>
              <a:rPr sz="2800" u="none" dirty="0"/>
              <a:t>and differentiating benefits  for all </a:t>
            </a:r>
            <a:r>
              <a:rPr sz="2800" u="none" spc="-5" dirty="0"/>
              <a:t>consumer </a:t>
            </a:r>
            <a:r>
              <a:rPr sz="2800" u="none" dirty="0"/>
              <a:t>age groups in </a:t>
            </a:r>
            <a:r>
              <a:rPr sz="2800" u="none" spc="-5" dirty="0"/>
              <a:t>different  </a:t>
            </a:r>
            <a:r>
              <a:rPr sz="2800" u="none" dirty="0"/>
              <a:t>product and </a:t>
            </a:r>
            <a:r>
              <a:rPr sz="2800" u="none" spc="-5" dirty="0"/>
              <a:t>service</a:t>
            </a:r>
            <a:r>
              <a:rPr sz="2800" u="none" spc="-85" dirty="0"/>
              <a:t> </a:t>
            </a:r>
            <a:r>
              <a:rPr sz="2800" u="none" spc="-5" dirty="0"/>
              <a:t>categories</a:t>
            </a:r>
            <a:r>
              <a:rPr sz="4000" u="none" spc="-5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909" y="747118"/>
            <a:ext cx="5221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VISION </a:t>
            </a:r>
            <a:r>
              <a:rPr lang="en-US" sz="4000" b="1" dirty="0" smtClean="0">
                <a:solidFill>
                  <a:srgbClr val="FF0000"/>
                </a:solidFill>
              </a:rPr>
              <a:t>STATEMENT :-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133600" y="533400"/>
            <a:ext cx="7543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VALUES</a:t>
            </a:r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:-</a:t>
            </a:r>
            <a:endParaRPr sz="4400" b="1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676400"/>
            <a:ext cx="7731759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734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Commitment towards interests of </a:t>
            </a:r>
            <a:r>
              <a:rPr sz="2000" b="1" spc="-5" dirty="0">
                <a:latin typeface="Arial"/>
                <a:cs typeface="Arial"/>
              </a:rPr>
              <a:t>all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Stakeholders-  customers, employees,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Shareholders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and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community</a:t>
            </a:r>
            <a:endParaRPr sz="2000" dirty="0">
              <a:latin typeface="Arial"/>
              <a:cs typeface="Arial"/>
            </a:endParaRPr>
          </a:p>
          <a:p>
            <a:pPr marL="12700" marR="191770">
              <a:lnSpc>
                <a:spcPct val="100000"/>
              </a:lnSpc>
            </a:pPr>
            <a:r>
              <a:rPr sz="2000" b="1" spc="-95" dirty="0">
                <a:latin typeface="Arial"/>
                <a:cs typeface="Arial"/>
              </a:rPr>
              <a:t>To </a:t>
            </a:r>
            <a:r>
              <a:rPr sz="2000" b="1" spc="-5" dirty="0">
                <a:latin typeface="Arial"/>
                <a:cs typeface="Arial"/>
              </a:rPr>
              <a:t>achieve leadership </a:t>
            </a:r>
            <a:r>
              <a:rPr sz="2000" b="1" dirty="0">
                <a:latin typeface="Arial"/>
                <a:cs typeface="Arial"/>
              </a:rPr>
              <a:t>position in all </a:t>
            </a:r>
            <a:r>
              <a:rPr sz="2000" b="1" spc="-5" dirty="0">
                <a:latin typeface="Arial"/>
                <a:cs typeface="Arial"/>
              </a:rPr>
              <a:t>our businesses  </a:t>
            </a:r>
            <a:r>
              <a:rPr sz="2000" b="1" spc="-25" dirty="0">
                <a:latin typeface="Arial"/>
                <a:cs typeface="Arial"/>
              </a:rPr>
              <a:t>We </a:t>
            </a:r>
            <a:r>
              <a:rPr sz="2000" b="1" spc="-5" dirty="0">
                <a:latin typeface="Arial"/>
                <a:cs typeface="Arial"/>
              </a:rPr>
              <a:t>never </a:t>
            </a:r>
            <a:r>
              <a:rPr sz="2000" b="1" dirty="0">
                <a:latin typeface="Arial"/>
                <a:cs typeface="Arial"/>
              </a:rPr>
              <a:t>compromise in our </a:t>
            </a:r>
            <a:r>
              <a:rPr sz="2000" b="1" spc="-5" dirty="0">
                <a:latin typeface="Arial"/>
                <a:cs typeface="Arial"/>
              </a:rPr>
              <a:t>ethics </a:t>
            </a:r>
            <a:r>
              <a:rPr sz="2000" b="1" dirty="0">
                <a:latin typeface="Arial"/>
                <a:cs typeface="Arial"/>
              </a:rPr>
              <a:t>and </a:t>
            </a:r>
            <a:r>
              <a:rPr sz="2000" b="1" spc="-5" dirty="0">
                <a:latin typeface="Arial"/>
                <a:cs typeface="Arial"/>
              </a:rPr>
              <a:t>this is  </a:t>
            </a:r>
            <a:r>
              <a:rPr sz="2000" b="1" dirty="0">
                <a:latin typeface="Arial"/>
                <a:cs typeface="Arial"/>
              </a:rPr>
              <a:t>reflected in </a:t>
            </a:r>
            <a:r>
              <a:rPr sz="2000" b="1" spc="-5" dirty="0">
                <a:latin typeface="Arial"/>
                <a:cs typeface="Arial"/>
              </a:rPr>
              <a:t>all </a:t>
            </a:r>
            <a:r>
              <a:rPr sz="2000" b="1" dirty="0">
                <a:latin typeface="Arial"/>
                <a:cs typeface="Arial"/>
              </a:rPr>
              <a:t>our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actions</a:t>
            </a:r>
            <a:endParaRPr sz="2000" dirty="0">
              <a:latin typeface="Arial"/>
              <a:cs typeface="Arial"/>
            </a:endParaRPr>
          </a:p>
          <a:p>
            <a:pPr marL="12700" marR="913130">
              <a:lnSpc>
                <a:spcPct val="100000"/>
              </a:lnSpc>
            </a:pPr>
            <a:r>
              <a:rPr sz="2000" b="1" spc="-25" dirty="0">
                <a:latin typeface="Arial"/>
                <a:cs typeface="Arial"/>
              </a:rPr>
              <a:t>We </a:t>
            </a:r>
            <a:r>
              <a:rPr sz="2000" b="1" dirty="0">
                <a:latin typeface="Arial"/>
                <a:cs typeface="Arial"/>
              </a:rPr>
              <a:t>strive to </a:t>
            </a:r>
            <a:r>
              <a:rPr sz="2000" b="1" spc="-5" dirty="0">
                <a:latin typeface="Arial"/>
                <a:cs typeface="Arial"/>
              </a:rPr>
              <a:t>provide a culture </a:t>
            </a:r>
            <a:r>
              <a:rPr sz="2000" b="1" dirty="0">
                <a:latin typeface="Arial"/>
                <a:cs typeface="Arial"/>
              </a:rPr>
              <a:t>that </a:t>
            </a:r>
            <a:r>
              <a:rPr sz="2000" b="1" spc="-5" dirty="0">
                <a:latin typeface="Arial"/>
                <a:cs typeface="Arial"/>
              </a:rPr>
              <a:t>accepts </a:t>
            </a:r>
            <a:r>
              <a:rPr sz="2000" b="1" dirty="0">
                <a:latin typeface="Arial"/>
                <a:cs typeface="Arial"/>
              </a:rPr>
              <a:t>new  </a:t>
            </a:r>
            <a:r>
              <a:rPr sz="2000" b="1" spc="-5" dirty="0">
                <a:latin typeface="Arial"/>
                <a:cs typeface="Arial"/>
              </a:rPr>
              <a:t>ideas, embraces change </a:t>
            </a:r>
            <a:r>
              <a:rPr sz="2000" b="1" dirty="0">
                <a:latin typeface="Arial"/>
                <a:cs typeface="Arial"/>
              </a:rPr>
              <a:t>and rejects  </a:t>
            </a:r>
            <a:r>
              <a:rPr sz="2000" b="1" spc="-5" dirty="0">
                <a:latin typeface="Arial"/>
                <a:cs typeface="Arial"/>
              </a:rPr>
              <a:t>bureaucracy </a:t>
            </a:r>
            <a:r>
              <a:rPr sz="2000" b="1" dirty="0">
                <a:latin typeface="Arial"/>
                <a:cs typeface="Arial"/>
              </a:rPr>
              <a:t>and </a:t>
            </a:r>
            <a:r>
              <a:rPr sz="2000" b="1" spc="-5" dirty="0">
                <a:latin typeface="Arial"/>
                <a:cs typeface="Arial"/>
              </a:rPr>
              <a:t>small-mindedness</a:t>
            </a:r>
            <a:endParaRPr sz="2000" dirty="0">
              <a:latin typeface="Arial"/>
              <a:cs typeface="Arial"/>
            </a:endParaRPr>
          </a:p>
          <a:p>
            <a:pPr marL="12700" marR="63373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“Pure Healthy Essence” connotes a </a:t>
            </a:r>
            <a:r>
              <a:rPr sz="2000" b="1" dirty="0">
                <a:latin typeface="Arial"/>
                <a:cs typeface="Arial"/>
              </a:rPr>
              <a:t>naturally  </a:t>
            </a:r>
            <a:r>
              <a:rPr sz="2000" b="1" spc="-5" dirty="0">
                <a:latin typeface="Arial"/>
                <a:cs typeface="Arial"/>
              </a:rPr>
              <a:t>extracted essence </a:t>
            </a:r>
            <a:r>
              <a:rPr sz="2000" b="1" spc="5" dirty="0">
                <a:latin typeface="Arial"/>
                <a:cs typeface="Arial"/>
              </a:rPr>
              <a:t>with </a:t>
            </a:r>
            <a:r>
              <a:rPr sz="2000" b="1" spc="-5" dirty="0">
                <a:latin typeface="Arial"/>
                <a:cs typeface="Arial"/>
              </a:rPr>
              <a:t>a deep action formula </a:t>
            </a:r>
            <a:r>
              <a:rPr sz="2000" b="1" dirty="0">
                <a:latin typeface="Arial"/>
                <a:cs typeface="Arial"/>
              </a:rPr>
              <a:t>i.e.  effective </a:t>
            </a:r>
            <a:r>
              <a:rPr sz="2000" b="1" spc="-5" dirty="0">
                <a:latin typeface="Arial"/>
                <a:cs typeface="Arial"/>
              </a:rPr>
              <a:t>and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without</a:t>
            </a:r>
            <a:endParaRPr sz="2000" dirty="0">
              <a:latin typeface="Arial"/>
              <a:cs typeface="Arial"/>
            </a:endParaRPr>
          </a:p>
          <a:p>
            <a:pPr marL="12700" marR="63373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side effects. Pure Healthy Essence means a  pure, trusted natural extract derived from natural  products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through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scientific </a:t>
            </a:r>
            <a:r>
              <a:rPr sz="2000" b="1" spc="-5" dirty="0">
                <a:latin typeface="Arial"/>
                <a:cs typeface="Arial"/>
              </a:rPr>
              <a:t>research. Nature </a:t>
            </a:r>
            <a:r>
              <a:rPr sz="2000" b="1" dirty="0">
                <a:latin typeface="Arial"/>
                <a:cs typeface="Arial"/>
              </a:rPr>
              <a:t>and </a:t>
            </a:r>
            <a:r>
              <a:rPr sz="2000" b="1" spc="-5" dirty="0">
                <a:latin typeface="Arial"/>
                <a:cs typeface="Arial"/>
              </a:rPr>
              <a:t>science are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combined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1320091"/>
            <a:ext cx="2057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600" dirty="0"/>
          </a:p>
        </p:txBody>
      </p:sp>
      <p:sp>
        <p:nvSpPr>
          <p:cNvPr id="12" name="object 12"/>
          <p:cNvSpPr txBox="1"/>
          <p:nvPr/>
        </p:nvSpPr>
        <p:spPr>
          <a:xfrm>
            <a:off x="916939" y="1989130"/>
            <a:ext cx="5060950" cy="295275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486409" indent="-474345">
              <a:lnSpc>
                <a:spcPct val="100000"/>
              </a:lnSpc>
              <a:spcBef>
                <a:spcPts val="2020"/>
              </a:spcBef>
              <a:buFont typeface="Wingdings"/>
              <a:buChar char=""/>
              <a:tabLst>
                <a:tab pos="487045" algn="l"/>
              </a:tabLst>
            </a:pPr>
            <a:r>
              <a:rPr sz="3200" dirty="0">
                <a:latin typeface="Arial"/>
                <a:cs typeface="Arial"/>
              </a:rPr>
              <a:t>Pain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Management</a:t>
            </a:r>
            <a:endParaRPr sz="3200" dirty="0">
              <a:latin typeface="Arial"/>
              <a:cs typeface="Arial"/>
            </a:endParaRPr>
          </a:p>
          <a:p>
            <a:pPr marL="486409" indent="-474345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87045" algn="l"/>
              </a:tabLst>
            </a:pPr>
            <a:r>
              <a:rPr sz="3200" dirty="0">
                <a:latin typeface="Arial"/>
                <a:cs typeface="Arial"/>
              </a:rPr>
              <a:t>Congestion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Management</a:t>
            </a:r>
            <a:endParaRPr sz="3200" dirty="0">
              <a:latin typeface="Arial"/>
              <a:cs typeface="Arial"/>
            </a:endParaRPr>
          </a:p>
          <a:p>
            <a:pPr marL="486409" indent="-474345">
              <a:lnSpc>
                <a:spcPct val="100000"/>
              </a:lnSpc>
              <a:spcBef>
                <a:spcPts val="1925"/>
              </a:spcBef>
              <a:buFont typeface="Wingdings"/>
              <a:buChar char=""/>
              <a:tabLst>
                <a:tab pos="487045" algn="l"/>
              </a:tabLst>
            </a:pPr>
            <a:r>
              <a:rPr sz="3200" dirty="0">
                <a:latin typeface="Arial"/>
                <a:cs typeface="Arial"/>
              </a:rPr>
              <a:t>Health care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Management</a:t>
            </a:r>
            <a:endParaRPr sz="3200" dirty="0">
              <a:latin typeface="Arial"/>
              <a:cs typeface="Arial"/>
            </a:endParaRPr>
          </a:p>
          <a:p>
            <a:pPr marL="486409" indent="-474345">
              <a:lnSpc>
                <a:spcPct val="100000"/>
              </a:lnSpc>
              <a:spcBef>
                <a:spcPts val="1920"/>
              </a:spcBef>
              <a:buFont typeface="Wingdings"/>
              <a:buChar char=""/>
              <a:tabLst>
                <a:tab pos="487045" algn="l"/>
              </a:tabLst>
            </a:pPr>
            <a:r>
              <a:rPr sz="3200" dirty="0">
                <a:latin typeface="Arial"/>
                <a:cs typeface="Arial"/>
              </a:rPr>
              <a:t>Food and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Beverages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7620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 P’S OF </a:t>
            </a:r>
            <a:r>
              <a:rPr lang="en-US" sz="4400" b="1" dirty="0" smtClean="0">
                <a:solidFill>
                  <a:srgbClr val="FF0000"/>
                </a:solidFill>
              </a:rPr>
              <a:t>MARKETING :-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00253"/>
            <a:ext cx="4949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80" dirty="0">
                <a:latin typeface="Arial"/>
                <a:cs typeface="Arial"/>
              </a:rPr>
              <a:t>PAIN</a:t>
            </a:r>
            <a:r>
              <a:rPr sz="4000" b="0" spc="-7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MANAGEMENT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295400"/>
            <a:ext cx="21336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1447800"/>
            <a:ext cx="23622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3200" y="1371600"/>
            <a:ext cx="19050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3962400"/>
            <a:ext cx="2362200" cy="1743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800" y="4191000"/>
            <a:ext cx="25146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038600"/>
            <a:ext cx="1752600" cy="2295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67</TotalTime>
  <Words>516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Segoe UI</vt:lpstr>
      <vt:lpstr>Times New Roman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Bring the Essence of Life to consumers  of the world through brands that have  perceptible and differentiating benefits  for all consumer age groups in different  product and service categories.</vt:lpstr>
      <vt:lpstr>VALUES :-</vt:lpstr>
      <vt:lpstr>PowerPoint Presentation</vt:lpstr>
      <vt:lpstr>PAIN MANAGEMENT</vt:lpstr>
      <vt:lpstr>CONGESTION MANAGEMENT</vt:lpstr>
      <vt:lpstr>HEALTH CARE MANAGEMENT</vt:lpstr>
      <vt:lpstr>FOOD AND BEVERAGES</vt:lpstr>
      <vt:lpstr>Price :-</vt:lpstr>
      <vt:lpstr>Place :-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63</cp:revision>
  <dcterms:created xsi:type="dcterms:W3CDTF">2021-07-04T07:54:37Z</dcterms:created>
  <dcterms:modified xsi:type="dcterms:W3CDTF">2022-02-23T10:35:57Z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2021-07-04T00:00:00Z</vt:filetime>
  </property>
</Properties>
</file>