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30"/>
  </p:notesMasterIdLst>
  <p:sldIdLst>
    <p:sldId id="293" r:id="rId2"/>
    <p:sldId id="291" r:id="rId3"/>
    <p:sldId id="292" r:id="rId4"/>
    <p:sldId id="260" r:id="rId5"/>
    <p:sldId id="262" r:id="rId6"/>
    <p:sldId id="276" r:id="rId7"/>
    <p:sldId id="256" r:id="rId8"/>
    <p:sldId id="257" r:id="rId9"/>
    <p:sldId id="263" r:id="rId10"/>
    <p:sldId id="267" r:id="rId11"/>
    <p:sldId id="268" r:id="rId12"/>
    <p:sldId id="269" r:id="rId13"/>
    <p:sldId id="270" r:id="rId14"/>
    <p:sldId id="271" r:id="rId15"/>
    <p:sldId id="272" r:id="rId16"/>
    <p:sldId id="273" r:id="rId17"/>
    <p:sldId id="274" r:id="rId18"/>
    <p:sldId id="278" r:id="rId19"/>
    <p:sldId id="281" r:id="rId20"/>
    <p:sldId id="282" r:id="rId21"/>
    <p:sldId id="283" r:id="rId22"/>
    <p:sldId id="284" r:id="rId23"/>
    <p:sldId id="285" r:id="rId24"/>
    <p:sldId id="286" r:id="rId25"/>
    <p:sldId id="287" r:id="rId26"/>
    <p:sldId id="288" r:id="rId27"/>
    <p:sldId id="259"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394" autoAdjust="0"/>
  </p:normalViewPr>
  <p:slideViewPr>
    <p:cSldViewPr>
      <p:cViewPr varScale="1">
        <p:scale>
          <a:sx n="70" d="100"/>
          <a:sy n="70" d="100"/>
        </p:scale>
        <p:origin x="70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615BD-63FF-46D4-A20A-24587AF9BFB5}" type="datetimeFigureOut">
              <a:rPr lang="en-US" smtClean="0"/>
              <a:pPr/>
              <a:t>12/17/2021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9FA1D-E977-425C-8719-640F70B56C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D095-D41B-46F6-BD7D-A33144F1A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89B4746-DCEE-43F3-B3E9-11D11D267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9AC7C91-698C-4C4A-A115-CED31DB31014}"/>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A0A371FA-59EA-4064-91AD-4212EC7B4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85ABF-A2D2-454F-A724-922DEBA5A1BD}"/>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1206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FB0-1C75-4B3A-99D4-EBF9A0F999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39AC31-D0E4-4070-819F-1A44E252C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099145-3553-455F-841D-DABE152D06B0}"/>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B1FD4CC9-3226-4960-AA7B-B9366948E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F304F-28A3-4E12-9C8B-21B5D104D557}"/>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45266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8B5C7-B147-4B35-BFA2-9AB818F34F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EDACF49-C253-43CC-B348-3CC849A14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E89C89-488B-44CA-9833-D2650D3CE6CC}"/>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5C98C7CE-B514-4372-8267-1D050E6F1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1E1B6-7484-45EA-A542-759376D56F57}"/>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111973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6185-F286-4A66-96E3-2E441EAEF4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9E1E9DE-EA95-4A24-8410-72A32F46C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2B11A1-54BB-4E96-8B68-B6F26FDF32D0}"/>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E82F42D6-905D-488D-8AFF-3CCE425C4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F77C2-2DF0-4C72-9FAC-455D4991F284}"/>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35263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7BEB-B2F0-46EC-B2F0-A2BEEFDC2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13E8B97-1674-488A-B68C-10DAEDF9E2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52D127-A5D0-4F6C-9CB8-3941488A57C2}"/>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BD70DF11-5DD9-4D56-B76A-750B91AAC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0B291-973B-4BE9-9BA1-2FC520C6E7C9}"/>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398568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3B64-E95C-4B5D-BB04-6D31CA34A4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EE5FEA-8FF7-4D47-A954-E88CCF898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9F64E4-CE72-4371-9986-FCEEDDE6E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565BB26-5150-458A-8191-D07FEB58EF47}"/>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6" name="Footer Placeholder 5">
            <a:extLst>
              <a:ext uri="{FF2B5EF4-FFF2-40B4-BE49-F238E27FC236}">
                <a16:creationId xmlns:a16="http://schemas.microsoft.com/office/drawing/2014/main" id="{A3C13E10-1AA9-494B-97F4-C94E3C597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76E38-0A63-45D0-8EE4-E3415C8ED574}"/>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49131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276A-A115-4820-8E0D-CE99B0B983A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8865B9-F967-464E-8448-4D44E127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AAA48-A0AE-4485-9D79-F81EEAC86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EAC2CA7-9BFC-41FF-900D-091992EDD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84C834-C3D1-4C50-9352-8A379A26C7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02397BB-EB02-42BC-8BB8-41DA92111CF3}"/>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8" name="Footer Placeholder 7">
            <a:extLst>
              <a:ext uri="{FF2B5EF4-FFF2-40B4-BE49-F238E27FC236}">
                <a16:creationId xmlns:a16="http://schemas.microsoft.com/office/drawing/2014/main" id="{4FF27BCA-4109-430A-BD3D-A4B369E116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0D119-7D70-4FA2-B29C-71B2FE85AFA2}"/>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400118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BB4E-847D-42BC-B59E-01A7305982D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F2221D8-F34F-4E9C-8A23-6B6E3A66C9C7}"/>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4" name="Footer Placeholder 3">
            <a:extLst>
              <a:ext uri="{FF2B5EF4-FFF2-40B4-BE49-F238E27FC236}">
                <a16:creationId xmlns:a16="http://schemas.microsoft.com/office/drawing/2014/main" id="{238FB1BE-B990-48B1-A2FA-C579E7F03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49A33D-3C79-4D5A-B514-17CA6F1A7D09}"/>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43394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290A7-4C7B-4B9B-8B6A-EECC68B28106}"/>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3" name="Footer Placeholder 2">
            <a:extLst>
              <a:ext uri="{FF2B5EF4-FFF2-40B4-BE49-F238E27FC236}">
                <a16:creationId xmlns:a16="http://schemas.microsoft.com/office/drawing/2014/main" id="{801DD6A3-CA78-4C63-816A-3D938D202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EEFEA-8E12-4F29-A540-562F5CCCAB00}"/>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368875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51D-0E01-46F9-8982-2E6CE6DC5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EE44424-332F-414E-BD37-BE4192DEE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FDFB8C1-70EA-4F60-B0D1-9719E3408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346DE-7AC4-4ABE-8D49-C6E4D690C8C1}"/>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6" name="Footer Placeholder 5">
            <a:extLst>
              <a:ext uri="{FF2B5EF4-FFF2-40B4-BE49-F238E27FC236}">
                <a16:creationId xmlns:a16="http://schemas.microsoft.com/office/drawing/2014/main" id="{D621B2AD-BE15-4039-A92C-BB2CE427D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E8F5C-5463-4649-8425-87825C1BCFAD}"/>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21008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04BD-2E50-4504-9407-29418C468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CB74B0-0C9E-4321-A8B3-2A7CDD4BB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5EAE351-9B96-47A0-B6A6-682607DF2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74432-7D29-4A6F-92BE-A43E53B48D55}"/>
              </a:ext>
            </a:extLst>
          </p:cNvPr>
          <p:cNvSpPr>
            <a:spLocks noGrp="1"/>
          </p:cNvSpPr>
          <p:nvPr>
            <p:ph type="dt" sz="half" idx="10"/>
          </p:nvPr>
        </p:nvSpPr>
        <p:spPr/>
        <p:txBody>
          <a:bodyPr/>
          <a:lstStyle/>
          <a:p>
            <a:fld id="{2D660EAA-5608-4638-B68F-39F660077E9F}" type="datetimeFigureOut">
              <a:rPr lang="en-US" smtClean="0"/>
              <a:pPr/>
              <a:t>12/17/2021</a:t>
            </a:fld>
            <a:endParaRPr lang="en-US"/>
          </a:p>
        </p:txBody>
      </p:sp>
      <p:sp>
        <p:nvSpPr>
          <p:cNvPr id="6" name="Footer Placeholder 5">
            <a:extLst>
              <a:ext uri="{FF2B5EF4-FFF2-40B4-BE49-F238E27FC236}">
                <a16:creationId xmlns:a16="http://schemas.microsoft.com/office/drawing/2014/main" id="{2D6A6CAA-8405-4A76-9778-63FDDB393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17DD4-B679-4295-A55D-74674B9E9061}"/>
              </a:ext>
            </a:extLst>
          </p:cNvPr>
          <p:cNvSpPr>
            <a:spLocks noGrp="1"/>
          </p:cNvSpPr>
          <p:nvPr>
            <p:ph type="sldNum" sz="quarter" idx="12"/>
          </p:nvPr>
        </p:nvSpPr>
        <p:spPr/>
        <p:txBody>
          <a:bodyPr/>
          <a:lstStyle/>
          <a:p>
            <a:fld id="{8A8ED042-B611-4344-A0F9-CA8B1C08623A}" type="slidenum">
              <a:rPr lang="en-US" smtClean="0"/>
              <a:pPr/>
              <a:t>‹#›</a:t>
            </a:fld>
            <a:endParaRPr lang="en-US"/>
          </a:p>
        </p:txBody>
      </p:sp>
    </p:spTree>
    <p:extLst>
      <p:ext uri="{BB962C8B-B14F-4D97-AF65-F5344CB8AC3E}">
        <p14:creationId xmlns:p14="http://schemas.microsoft.com/office/powerpoint/2010/main" val="4514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91F1D-7F19-46CD-BEC9-DAD29803C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03A163-753B-406A-9FAD-5D039944C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CA74A4-753B-41FB-80BF-D0A513E41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60EAA-5608-4638-B68F-39F660077E9F}" type="datetimeFigureOut">
              <a:rPr lang="en-US" smtClean="0"/>
              <a:pPr/>
              <a:t>12/17/2021</a:t>
            </a:fld>
            <a:endParaRPr lang="en-US"/>
          </a:p>
        </p:txBody>
      </p:sp>
      <p:sp>
        <p:nvSpPr>
          <p:cNvPr id="5" name="Footer Placeholder 4">
            <a:extLst>
              <a:ext uri="{FF2B5EF4-FFF2-40B4-BE49-F238E27FC236}">
                <a16:creationId xmlns:a16="http://schemas.microsoft.com/office/drawing/2014/main" id="{38E4C700-39FA-4E0A-B325-72637948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72172-F70B-49E9-857F-E299929C2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D042-B611-4344-A0F9-CA8B1C08623A}" type="slidenum">
              <a:rPr lang="en-US" smtClean="0"/>
              <a:pPr/>
              <a:t>‹#›</a:t>
            </a:fld>
            <a:endParaRPr lang="en-US"/>
          </a:p>
        </p:txBody>
      </p:sp>
    </p:spTree>
    <p:extLst>
      <p:ext uri="{BB962C8B-B14F-4D97-AF65-F5344CB8AC3E}">
        <p14:creationId xmlns:p14="http://schemas.microsoft.com/office/powerpoint/2010/main" val="179026427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3" Type="http://schemas.openxmlformats.org/officeDocument/2006/relationships/hyperlink" Target="https://www.arlakbiotech.com/product-category/digestive-enzyme/" TargetMode="External" /><Relationship Id="rId2" Type="http://schemas.openxmlformats.org/officeDocument/2006/relationships/image" Target="../media/image18.jpeg" /><Relationship Id="rId1" Type="http://schemas.openxmlformats.org/officeDocument/2006/relationships/slideLayout" Target="../slideLayouts/slideLayout4.xml" /><Relationship Id="rId4" Type="http://schemas.openxmlformats.org/officeDocument/2006/relationships/hyperlink" Target="https://www.arlakbiotech.com/product-category/syrups/" TargetMode="External" /></Relationships>
</file>

<file path=ppt/slides/_rels/slide25.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 Id="rId4" Type="http://schemas.openxmlformats.org/officeDocument/2006/relationships/image" Target="../media/image21.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arlakbiotech.com/products-offering/" TargetMode="Externa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arlakbiotech.com/www.arlakbiotech.com/top-pharma-franchise-companies-india/"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D664E5-5600-451D-8A54-96BDCA6A9A04}"/>
              </a:ext>
            </a:extLst>
          </p:cNvPr>
          <p:cNvSpPr txBox="1"/>
          <p:nvPr/>
        </p:nvSpPr>
        <p:spPr>
          <a:xfrm>
            <a:off x="381000" y="2590800"/>
            <a:ext cx="11353800" cy="2215991"/>
          </a:xfrm>
          <a:prstGeom prst="rect">
            <a:avLst/>
          </a:prstGeom>
          <a:noFill/>
        </p:spPr>
        <p:txBody>
          <a:bodyPr wrap="square" rtlCol="0">
            <a:spAutoFit/>
          </a:bodyPr>
          <a:lstStyle/>
          <a:p>
            <a:pPr algn="ctr"/>
            <a:r>
              <a:rPr lang="en-US" sz="13800" b="1" dirty="0">
                <a:latin typeface="Freehand521 BT" panose="03080802030307080304" pitchFamily="66" charset="0"/>
              </a:rPr>
              <a:t>WEL-COME</a:t>
            </a:r>
            <a:endParaRPr lang="en-IN" sz="2400" b="1" dirty="0">
              <a:latin typeface="Freehand521 BT" panose="03080802030307080304" pitchFamily="66" charset="0"/>
            </a:endParaRPr>
          </a:p>
        </p:txBody>
      </p:sp>
    </p:spTree>
    <p:extLst>
      <p:ext uri="{BB962C8B-B14F-4D97-AF65-F5344CB8AC3E}">
        <p14:creationId xmlns:p14="http://schemas.microsoft.com/office/powerpoint/2010/main" val="3722990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11353800" cy="6477000"/>
          </a:xfrm>
        </p:spPr>
        <p:txBody>
          <a:bodyPr>
            <a:normAutofit fontScale="92500"/>
          </a:bodyPr>
          <a:lstStyle/>
          <a:p>
            <a:pPr marL="742950" indent="-742950">
              <a:buFont typeface="+mj-lt"/>
              <a:buAutoNum type="arabicPeriod"/>
            </a:pPr>
            <a:r>
              <a:rPr lang="en-US" sz="4000" b="1" dirty="0"/>
              <a:t>ARLAK BIOTECH PVT. LTD.</a:t>
            </a:r>
          </a:p>
          <a:p>
            <a:pPr marL="742950" indent="-742950" algn="just">
              <a:buFont typeface="+mj-lt"/>
              <a:buAutoNum type="arabicPeriod"/>
            </a:pPr>
            <a:endParaRPr lang="en-US" sz="4000" b="1" dirty="0"/>
          </a:p>
          <a:p>
            <a:pPr marL="742950" indent="-742950" algn="just">
              <a:buFont typeface="+mj-lt"/>
              <a:buAutoNum type="arabicPeriod"/>
            </a:pPr>
            <a:endParaRPr lang="en-US" sz="4000" b="1" dirty="0"/>
          </a:p>
          <a:p>
            <a:pPr algn="just"/>
            <a:endParaRPr lang="en-US" b="1" dirty="0"/>
          </a:p>
          <a:p>
            <a:pPr algn="just"/>
            <a:endParaRPr lang="en-US" b="1" dirty="0"/>
          </a:p>
          <a:p>
            <a:pPr marL="571500" indent="-571500" algn="just">
              <a:buFont typeface="Calibri" panose="020F0502020204030204" pitchFamily="34" charset="0"/>
              <a:buChar char="֍"/>
            </a:pPr>
            <a:r>
              <a:rPr lang="en-US" sz="4000" dirty="0"/>
              <a:t>The parent company having more than 300 products &amp; drawing its strength from years of proximity with doctors of various specialties across the country across that include Physician, Surgeons,   Orthopedics, ENT, Gynecologists, Pediatricians, Chest Specialists, Gastroenterologists, Ophthalmologists, Neurologists, Psychiatrists &amp; General Practitioners.</a:t>
            </a:r>
            <a:endParaRPr lang="en-US" sz="4000" b="1" dirty="0"/>
          </a:p>
        </p:txBody>
      </p:sp>
      <p:pic>
        <p:nvPicPr>
          <p:cNvPr id="5" name="Picture 4" descr="01.jpg"/>
          <p:cNvPicPr>
            <a:picLocks noChangeAspect="1"/>
          </p:cNvPicPr>
          <p:nvPr/>
        </p:nvPicPr>
        <p:blipFill>
          <a:blip r:embed="rId2"/>
          <a:stretch>
            <a:fillRect/>
          </a:stretch>
        </p:blipFill>
        <p:spPr>
          <a:xfrm>
            <a:off x="4213412" y="1066800"/>
            <a:ext cx="3765176" cy="16002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EC08F5A-0555-4CA8-8DCF-B1FF7966B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11353800" cy="6477000"/>
          </a:xfrm>
        </p:spPr>
        <p:txBody>
          <a:bodyPr>
            <a:normAutofit/>
          </a:bodyPr>
          <a:lstStyle/>
          <a:p>
            <a:pPr marL="742950" indent="-742950">
              <a:buFont typeface="+mj-lt"/>
              <a:buAutoNum type="arabicPeriod" startAt="2"/>
            </a:pPr>
            <a:r>
              <a:rPr lang="en-US" sz="3600" b="1" dirty="0"/>
              <a:t>SOIGNER PHARMA</a:t>
            </a:r>
          </a:p>
          <a:p>
            <a:pPr algn="just"/>
            <a:endParaRPr lang="en-US" b="1" dirty="0"/>
          </a:p>
          <a:p>
            <a:pPr algn="just"/>
            <a:endParaRPr lang="en-US" b="1" dirty="0"/>
          </a:p>
          <a:p>
            <a:pPr algn="just"/>
            <a:endParaRPr lang="en-US" b="1" dirty="0"/>
          </a:p>
          <a:p>
            <a:pPr algn="just"/>
            <a:endParaRPr lang="en-US" dirty="0"/>
          </a:p>
          <a:p>
            <a:pPr marL="342900" indent="-342900" algn="just">
              <a:buFont typeface="Calibri" panose="020F0502020204030204" pitchFamily="34" charset="0"/>
              <a:buChar char="֍"/>
            </a:pPr>
            <a:r>
              <a:rPr lang="en-US" sz="3600" dirty="0"/>
              <a:t>More than 250 products including antibiotics, analgesics, antacids, antivirals, anti-inflammatory agents, antifungals, beta-blockers, corticosteroids, hormonal preparations &amp;nutraceuticals, caters to multi-specialties professionals like Consulting Physicians, General Physicians, Gynecologists, Neurologists, Pediatricians, Surgeons, Orthopedics, Dentists and ENT Specialists.</a:t>
            </a:r>
          </a:p>
        </p:txBody>
      </p:sp>
      <p:pic>
        <p:nvPicPr>
          <p:cNvPr id="4" name="Picture 3" descr="02.jpg"/>
          <p:cNvPicPr>
            <a:picLocks noChangeAspect="1"/>
          </p:cNvPicPr>
          <p:nvPr/>
        </p:nvPicPr>
        <p:blipFill>
          <a:blip r:embed="rId2"/>
          <a:stretch>
            <a:fillRect/>
          </a:stretch>
        </p:blipFill>
        <p:spPr>
          <a:xfrm>
            <a:off x="4876800" y="1143000"/>
            <a:ext cx="26670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11353800" cy="6400800"/>
          </a:xfrm>
        </p:spPr>
        <p:txBody>
          <a:bodyPr>
            <a:normAutofit/>
          </a:bodyPr>
          <a:lstStyle/>
          <a:p>
            <a:pPr marL="457200" indent="-457200">
              <a:buFont typeface="+mj-lt"/>
              <a:buAutoNum type="arabicPeriod" startAt="3"/>
            </a:pPr>
            <a:r>
              <a:rPr lang="en-US" sz="3600" b="1" dirty="0"/>
              <a:t>MORUF LIFE SCIENCES</a:t>
            </a:r>
          </a:p>
          <a:p>
            <a:pPr algn="just"/>
            <a:endParaRPr lang="en-US" dirty="0"/>
          </a:p>
          <a:p>
            <a:pPr algn="just"/>
            <a:endParaRPr lang="en-US" dirty="0"/>
          </a:p>
          <a:p>
            <a:pPr algn="just"/>
            <a:endParaRPr lang="en-US" dirty="0"/>
          </a:p>
          <a:p>
            <a:pPr algn="just"/>
            <a:endParaRPr lang="en-US" dirty="0"/>
          </a:p>
          <a:p>
            <a:pPr marL="566738" indent="-566738" algn="just">
              <a:buFont typeface="Calibri" panose="020F0502020204030204" pitchFamily="34" charset="0"/>
              <a:buChar char="֍"/>
            </a:pPr>
            <a:r>
              <a:rPr lang="en-US" sz="3500" dirty="0"/>
              <a:t>A division dedicated to beautiful creature of God- The Woman; a special area of focus for us is issues related to women's health and healthcare. The division "</a:t>
            </a:r>
            <a:r>
              <a:rPr lang="en-US" sz="3500" dirty="0" err="1"/>
              <a:t>Moruf</a:t>
            </a:r>
            <a:r>
              <a:rPr lang="en-US" sz="3500" dirty="0"/>
              <a:t> Life Sciences" is catering to the products used for women including nutritional supplements, hormonal preparations, &amp; other drugs used in Obstetrics &amp; </a:t>
            </a:r>
            <a:r>
              <a:rPr lang="en-US" sz="3500" dirty="0" err="1"/>
              <a:t>Gynaecology</a:t>
            </a:r>
            <a:r>
              <a:rPr lang="en-US" sz="3500" dirty="0"/>
              <a:t>. It is committed to nurturing woman health through dedicated customer &amp; patient centric services.</a:t>
            </a:r>
          </a:p>
        </p:txBody>
      </p:sp>
      <p:pic>
        <p:nvPicPr>
          <p:cNvPr id="4" name="Picture 3" descr="03.jpg"/>
          <p:cNvPicPr>
            <a:picLocks noChangeAspect="1"/>
          </p:cNvPicPr>
          <p:nvPr/>
        </p:nvPicPr>
        <p:blipFill>
          <a:blip r:embed="rId2"/>
          <a:stretch>
            <a:fillRect/>
          </a:stretch>
        </p:blipFill>
        <p:spPr>
          <a:xfrm>
            <a:off x="4648200" y="1066800"/>
            <a:ext cx="25908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4077"/>
            <a:ext cx="11353800" cy="6247864"/>
          </a:xfrm>
          <a:prstGeom prst="rect">
            <a:avLst/>
          </a:prstGeom>
        </p:spPr>
        <p:txBody>
          <a:bodyPr wrap="square">
            <a:spAutoFit/>
          </a:bodyPr>
          <a:lstStyle/>
          <a:p>
            <a:pPr marL="342900" indent="-342900" algn="ctr">
              <a:buFont typeface="+mj-lt"/>
              <a:buAutoNum type="arabicPeriod" startAt="4"/>
            </a:pPr>
            <a:r>
              <a:rPr lang="en-US" sz="3600" b="1" dirty="0"/>
              <a:t>CORAZON</a:t>
            </a:r>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dirty="0"/>
          </a:p>
          <a:p>
            <a:pPr marL="571500" indent="-571500" algn="just">
              <a:buFont typeface="Calibri" panose="020F0502020204030204" pitchFamily="34" charset="0"/>
              <a:buChar char="֍"/>
            </a:pPr>
            <a:r>
              <a:rPr lang="en-US" sz="3200" dirty="0"/>
              <a:t>A division relating to cardio-diabetics products.</a:t>
            </a:r>
          </a:p>
          <a:p>
            <a:pPr marL="571500" indent="-571500" algn="just">
              <a:buFont typeface="Calibri" panose="020F0502020204030204" pitchFamily="34" charset="0"/>
              <a:buChar char="֍"/>
            </a:pPr>
            <a:r>
              <a:rPr lang="en-US" sz="3200" dirty="0"/>
              <a:t>The ultimate aim of this SBU is to fulfil the rapidly increasing demand for drugs for heart disease &amp; diabetes and our commitment is to provide patients a wide range of new medical solution with a high level of safety and efficacy.</a:t>
            </a:r>
          </a:p>
          <a:p>
            <a:pPr marL="571500" indent="-571500" algn="just">
              <a:buFont typeface="Calibri" panose="020F0502020204030204" pitchFamily="34" charset="0"/>
              <a:buChar char="֍"/>
            </a:pPr>
            <a:r>
              <a:rPr lang="en-US" sz="3200" dirty="0"/>
              <a:t>Corazon offers comprehensive product basket on emerging disease areas like Congestive Heart Failure, Hypertension, </a:t>
            </a:r>
            <a:r>
              <a:rPr lang="en-US" sz="3200" dirty="0" err="1"/>
              <a:t>Dyslipidaemias</a:t>
            </a:r>
            <a:r>
              <a:rPr lang="en-US" sz="3200" dirty="0"/>
              <a:t>, Metabolic Syndrome and Arrhythmias</a:t>
            </a:r>
            <a:r>
              <a:rPr lang="en-US" sz="1600" dirty="0"/>
              <a:t>.</a:t>
            </a:r>
          </a:p>
        </p:txBody>
      </p:sp>
      <p:pic>
        <p:nvPicPr>
          <p:cNvPr id="4" name="Picture 3" descr="04.jpg"/>
          <p:cNvPicPr>
            <a:picLocks noChangeAspect="1"/>
          </p:cNvPicPr>
          <p:nvPr/>
        </p:nvPicPr>
        <p:blipFill rotWithShape="1">
          <a:blip r:embed="rId2"/>
          <a:srcRect t="22727" b="18182"/>
          <a:stretch/>
        </p:blipFill>
        <p:spPr>
          <a:xfrm>
            <a:off x="4642338" y="1066800"/>
            <a:ext cx="2907323" cy="1219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228600"/>
            <a:ext cx="11353800" cy="6477000"/>
          </a:xfrm>
        </p:spPr>
        <p:txBody>
          <a:bodyPr>
            <a:normAutofit/>
          </a:bodyPr>
          <a:lstStyle/>
          <a:p>
            <a:pPr marL="514350" indent="-514350" algn="ctr">
              <a:buFont typeface="+mj-lt"/>
              <a:buAutoNum type="arabicPeriod" startAt="5"/>
            </a:pPr>
            <a:r>
              <a:rPr lang="en-US" sz="3600" b="1" dirty="0"/>
              <a:t>ARLAK AYURVEDA</a:t>
            </a:r>
            <a:endParaRPr lang="en-US" sz="3600" dirty="0"/>
          </a:p>
          <a:p>
            <a:pPr marL="0" indent="0" algn="just">
              <a:buNone/>
            </a:pPr>
            <a:endParaRPr lang="en-US" dirty="0"/>
          </a:p>
          <a:p>
            <a:pPr marL="0" indent="0" algn="just">
              <a:buNone/>
            </a:pPr>
            <a:endParaRPr lang="en-US" dirty="0"/>
          </a:p>
          <a:p>
            <a:pPr marL="0" indent="0" algn="just">
              <a:buNone/>
            </a:pPr>
            <a:endParaRPr lang="en-US" dirty="0"/>
          </a:p>
          <a:p>
            <a:pPr marL="400050" indent="-400050" algn="just">
              <a:buFont typeface="Calibri" panose="020F0502020204030204" pitchFamily="34" charset="0"/>
              <a:buChar char="֍"/>
            </a:pPr>
            <a:r>
              <a:rPr lang="en-US" sz="3200" dirty="0"/>
              <a:t>A division derived from nature and Ayurveda.</a:t>
            </a:r>
          </a:p>
          <a:p>
            <a:pPr marL="400050" indent="-400050" algn="just">
              <a:buFont typeface="Calibri" panose="020F0502020204030204" pitchFamily="34" charset="0"/>
              <a:buChar char="֍"/>
            </a:pPr>
            <a:r>
              <a:rPr lang="en-US" sz="3200" dirty="0"/>
              <a:t>Introduced the formulations with the benefits of nature.</a:t>
            </a:r>
          </a:p>
          <a:p>
            <a:pPr marL="400050" indent="-400050" algn="just">
              <a:buFont typeface="Calibri" panose="020F0502020204030204" pitchFamily="34" charset="0"/>
              <a:buChar char="֍"/>
            </a:pPr>
            <a:r>
              <a:rPr lang="en-US" sz="3200" dirty="0"/>
              <a:t>The division ''Arlak Ayurveda‘’ follows the ancient principles of Ayurveda medicine with the latest scientific technology to provide the highest quality herbal supplements available.</a:t>
            </a:r>
          </a:p>
          <a:p>
            <a:pPr marL="400050" indent="-400050" algn="just">
              <a:buFont typeface="Calibri" panose="020F0502020204030204" pitchFamily="34" charset="0"/>
              <a:buChar char="֍"/>
            </a:pPr>
            <a:r>
              <a:rPr lang="en-US" sz="3200" dirty="0"/>
              <a:t>We believe in maintaining the highest quality-control standards and our products are made from only the finest herbal extracts to ensure quality.</a:t>
            </a:r>
          </a:p>
        </p:txBody>
      </p:sp>
      <p:pic>
        <p:nvPicPr>
          <p:cNvPr id="7" name="Picture 6" descr="05.jpg"/>
          <p:cNvPicPr>
            <a:picLocks noChangeAspect="1"/>
          </p:cNvPicPr>
          <p:nvPr/>
        </p:nvPicPr>
        <p:blipFill>
          <a:blip r:embed="rId2"/>
          <a:stretch>
            <a:fillRect/>
          </a:stretch>
        </p:blipFill>
        <p:spPr>
          <a:xfrm>
            <a:off x="4841101" y="866089"/>
            <a:ext cx="2738399" cy="14199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1353800" cy="6400800"/>
          </a:xfrm>
        </p:spPr>
        <p:txBody>
          <a:bodyPr>
            <a:normAutofit/>
          </a:bodyPr>
          <a:lstStyle/>
          <a:p>
            <a:pPr marL="514350" indent="-514350" algn="ctr">
              <a:buFont typeface="+mj-lt"/>
              <a:buAutoNum type="arabicPeriod" startAt="6"/>
            </a:pPr>
            <a:r>
              <a:rPr lang="en-US" sz="3600" b="1" dirty="0"/>
              <a:t>ARLAK CARE</a:t>
            </a:r>
            <a:endParaRPr lang="en-US" dirty="0"/>
          </a:p>
          <a:p>
            <a:endParaRPr lang="en-US" dirty="0"/>
          </a:p>
          <a:p>
            <a:endParaRPr lang="en-US" dirty="0"/>
          </a:p>
          <a:p>
            <a:endParaRPr lang="en-US" dirty="0"/>
          </a:p>
          <a:p>
            <a:pPr marL="400050" indent="-400050" algn="just">
              <a:buFont typeface="Calibri" panose="020F0502020204030204" pitchFamily="34" charset="0"/>
              <a:buChar char="֍"/>
            </a:pPr>
            <a:r>
              <a:rPr lang="en-US" sz="3600" dirty="0"/>
              <a:t>A division includes a broad range of product used in the fields of baby care, skin care, oral care, wound care and woman's health care as well as nutritional &amp; over the counter pharmaceutical products and wellness &amp; nutritional platforms.</a:t>
            </a:r>
          </a:p>
          <a:p>
            <a:pPr marL="400050" indent="-400050" algn="just">
              <a:buFont typeface="Calibri" panose="020F0502020204030204" pitchFamily="34" charset="0"/>
              <a:buChar char="֍"/>
            </a:pPr>
            <a:r>
              <a:rPr lang="en-US" sz="3600" dirty="0"/>
              <a:t>We aim to create and drive inspiring and sustainable healthcare solution that will efficiently develop as true brands for consumers, across the country.</a:t>
            </a:r>
          </a:p>
        </p:txBody>
      </p:sp>
      <p:pic>
        <p:nvPicPr>
          <p:cNvPr id="4" name="Picture 3" descr="06.jpg"/>
          <p:cNvPicPr>
            <a:picLocks noChangeAspect="1"/>
          </p:cNvPicPr>
          <p:nvPr/>
        </p:nvPicPr>
        <p:blipFill>
          <a:blip r:embed="rId2"/>
          <a:stretch>
            <a:fillRect/>
          </a:stretch>
        </p:blipFill>
        <p:spPr>
          <a:xfrm>
            <a:off x="4800600" y="847983"/>
            <a:ext cx="2510200" cy="13806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599"/>
            <a:ext cx="11353800" cy="6477001"/>
          </a:xfrm>
        </p:spPr>
        <p:txBody>
          <a:bodyPr>
            <a:normAutofit/>
          </a:bodyPr>
          <a:lstStyle/>
          <a:p>
            <a:pPr marL="514350" indent="-514350" algn="ctr">
              <a:buFont typeface="+mj-lt"/>
              <a:buAutoNum type="arabicPeriod" startAt="7"/>
            </a:pPr>
            <a:r>
              <a:rPr lang="en-US" sz="3600" b="1" dirty="0"/>
              <a:t>ARLAK INTERNATIONAL</a:t>
            </a:r>
            <a:endParaRPr lang="en-US" sz="3600" dirty="0"/>
          </a:p>
          <a:p>
            <a:pPr marL="0" indent="0">
              <a:buNone/>
            </a:pPr>
            <a:endParaRPr lang="en-US" dirty="0"/>
          </a:p>
          <a:p>
            <a:pPr marL="0" indent="0">
              <a:buNone/>
            </a:pPr>
            <a:endParaRPr lang="en-US" dirty="0"/>
          </a:p>
          <a:p>
            <a:pPr marL="0" indent="0">
              <a:buNone/>
            </a:pPr>
            <a:endParaRPr lang="en-US" dirty="0"/>
          </a:p>
          <a:p>
            <a:pPr marL="400050" indent="-400050" algn="just">
              <a:buFont typeface="Calibri" panose="020F0502020204030204" pitchFamily="34" charset="0"/>
              <a:buChar char="֍"/>
            </a:pPr>
            <a:r>
              <a:rPr lang="en-US" sz="3600" dirty="0"/>
              <a:t>A division engaged in export business of a wide range of products to Middle-East and African countries. Our focus for international business also remains same and that is on improving operational efficiencies with a careful &amp; meticulous product selection strategy based on real time market requirements. In due course of time, India has seen an emerging market for export of APls and Nutraceuticals to various parts of the world.</a:t>
            </a:r>
          </a:p>
        </p:txBody>
      </p:sp>
      <p:pic>
        <p:nvPicPr>
          <p:cNvPr id="4" name="Picture 3" descr="07.jpg"/>
          <p:cNvPicPr>
            <a:picLocks noChangeAspect="1"/>
          </p:cNvPicPr>
          <p:nvPr/>
        </p:nvPicPr>
        <p:blipFill>
          <a:blip r:embed="rId2"/>
          <a:stretch>
            <a:fillRect/>
          </a:stretch>
        </p:blipFill>
        <p:spPr>
          <a:xfrm>
            <a:off x="4181590" y="1030900"/>
            <a:ext cx="3752621" cy="1255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8600"/>
            <a:ext cx="11353800" cy="6400800"/>
          </a:xfrm>
        </p:spPr>
        <p:txBody>
          <a:bodyPr>
            <a:normAutofit fontScale="92500"/>
          </a:bodyPr>
          <a:lstStyle/>
          <a:p>
            <a:pPr marL="0" indent="0" algn="ctr">
              <a:buNone/>
            </a:pPr>
            <a:r>
              <a:rPr lang="en-US" sz="3900" b="1"/>
              <a:t>8. ARLAK </a:t>
            </a:r>
            <a:r>
              <a:rPr lang="en-US" sz="3900" b="1" dirty="0"/>
              <a:t>GENEXT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00050" indent="-400050" algn="just">
              <a:buFont typeface="Calibri" panose="020F0502020204030204" pitchFamily="34" charset="0"/>
              <a:buChar char="֍"/>
            </a:pPr>
            <a:r>
              <a:rPr lang="en-US" sz="3600" dirty="0"/>
              <a:t>It is an essential link between the Arlak's other divisions&amp; the healthcare supply chain, providing pharma-generic products to retailers/chemists, dispensaries hospital &amp; institutions. Generic formulations account for the largest percentage of hospital &amp;intuitional pharma business. These products are best maximized through strategic inventory &amp; supply chain management and our Gentex division is catering to this segment at most economical &amp; affordable price strategy.</a:t>
            </a:r>
          </a:p>
        </p:txBody>
      </p:sp>
      <p:pic>
        <p:nvPicPr>
          <p:cNvPr id="4" name="Picture 3" descr="08.jpg"/>
          <p:cNvPicPr>
            <a:picLocks noChangeAspect="1"/>
          </p:cNvPicPr>
          <p:nvPr/>
        </p:nvPicPr>
        <p:blipFill>
          <a:blip r:embed="rId2"/>
          <a:stretch>
            <a:fillRect/>
          </a:stretch>
        </p:blipFill>
        <p:spPr>
          <a:xfrm>
            <a:off x="4223594" y="917575"/>
            <a:ext cx="3744812" cy="15980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1353800" cy="6629400"/>
          </a:xfrm>
        </p:spPr>
        <p:txBody>
          <a:bodyPr>
            <a:normAutofit/>
          </a:bodyPr>
          <a:lstStyle/>
          <a:p>
            <a:pPr marL="400050" indent="-400050" algn="ctr">
              <a:buFont typeface="Wingdings" panose="05000000000000000000" pitchFamily="2" charset="2"/>
              <a:buChar char="v"/>
            </a:pPr>
            <a:r>
              <a:rPr lang="en-US" sz="6600" b="1" dirty="0"/>
              <a:t>Product List :</a:t>
            </a:r>
          </a:p>
          <a:p>
            <a:pPr marL="0" indent="0">
              <a:buNone/>
            </a:pPr>
            <a:endParaRPr lang="en-US" dirty="0"/>
          </a:p>
        </p:txBody>
      </p:sp>
      <p:sp>
        <p:nvSpPr>
          <p:cNvPr id="7" name="TextBox 6">
            <a:extLst>
              <a:ext uri="{FF2B5EF4-FFF2-40B4-BE49-F238E27FC236}">
                <a16:creationId xmlns:a16="http://schemas.microsoft.com/office/drawing/2014/main" id="{5426F182-6FC3-4480-8A7A-BCE32CF4E8D9}"/>
              </a:ext>
            </a:extLst>
          </p:cNvPr>
          <p:cNvSpPr txBox="1"/>
          <p:nvPr/>
        </p:nvSpPr>
        <p:spPr>
          <a:xfrm>
            <a:off x="381000" y="1443841"/>
            <a:ext cx="11353800" cy="5262979"/>
          </a:xfrm>
          <a:prstGeom prst="rect">
            <a:avLst/>
          </a:prstGeom>
          <a:noFill/>
        </p:spPr>
        <p:txBody>
          <a:bodyPr wrap="square" numCol="2">
            <a:spAutoFit/>
          </a:bodyPr>
          <a:lstStyle/>
          <a:p>
            <a:pPr marL="685800" indent="-685800" algn="just">
              <a:buFont typeface="Wingdings" panose="05000000000000000000" pitchFamily="2" charset="2"/>
              <a:buChar char="ü"/>
            </a:pPr>
            <a:r>
              <a:rPr lang="en-US" sz="4800" dirty="0"/>
              <a:t>Eye Drops</a:t>
            </a:r>
          </a:p>
          <a:p>
            <a:pPr marL="685800" indent="-685800" algn="just">
              <a:buFont typeface="Wingdings" panose="05000000000000000000" pitchFamily="2" charset="2"/>
              <a:buChar char="ü"/>
            </a:pPr>
            <a:r>
              <a:rPr lang="en-US" sz="4800" dirty="0"/>
              <a:t>Capsules</a:t>
            </a:r>
          </a:p>
          <a:p>
            <a:pPr marL="685800" indent="-685800" algn="just">
              <a:buFont typeface="Wingdings" panose="05000000000000000000" pitchFamily="2" charset="2"/>
              <a:buChar char="ü"/>
            </a:pPr>
            <a:r>
              <a:rPr lang="en-US" sz="4800" dirty="0"/>
              <a:t>Tablets</a:t>
            </a:r>
          </a:p>
          <a:p>
            <a:pPr marL="685800" indent="-685800" algn="just">
              <a:buFont typeface="Wingdings" panose="05000000000000000000" pitchFamily="2" charset="2"/>
              <a:buChar char="ü"/>
            </a:pPr>
            <a:r>
              <a:rPr lang="en-US" sz="4800" dirty="0"/>
              <a:t>Injectable</a:t>
            </a:r>
          </a:p>
          <a:p>
            <a:pPr marL="685800" indent="-685800" algn="just">
              <a:buFont typeface="Wingdings" panose="05000000000000000000" pitchFamily="2" charset="2"/>
              <a:buChar char="ü"/>
            </a:pPr>
            <a:r>
              <a:rPr lang="en-US" sz="4800" dirty="0"/>
              <a:t>Hand Sanitizers</a:t>
            </a:r>
          </a:p>
          <a:p>
            <a:pPr marL="685800" indent="-685800" algn="just">
              <a:buFont typeface="Wingdings" panose="05000000000000000000" pitchFamily="2" charset="2"/>
              <a:buChar char="ü"/>
            </a:pPr>
            <a:r>
              <a:rPr lang="en-US" sz="4800" dirty="0"/>
              <a:t>Face Mask</a:t>
            </a:r>
          </a:p>
          <a:p>
            <a:pPr marL="685800" indent="-685800" algn="just">
              <a:buFont typeface="Wingdings" panose="05000000000000000000" pitchFamily="2" charset="2"/>
              <a:buChar char="ü"/>
            </a:pPr>
            <a:r>
              <a:rPr lang="en-US" sz="4800" dirty="0"/>
              <a:t>Ointment</a:t>
            </a:r>
          </a:p>
          <a:p>
            <a:pPr marL="685800" indent="-685800" algn="just">
              <a:buFont typeface="Wingdings" panose="05000000000000000000" pitchFamily="2" charset="2"/>
              <a:buChar char="ü"/>
            </a:pPr>
            <a:r>
              <a:rPr lang="en-US" sz="4800" dirty="0"/>
              <a:t>Dental Range</a:t>
            </a:r>
          </a:p>
          <a:p>
            <a:pPr marL="685800" indent="-685800" algn="just">
              <a:buFont typeface="Wingdings" panose="05000000000000000000" pitchFamily="2" charset="2"/>
              <a:buChar char="ü"/>
            </a:pPr>
            <a:r>
              <a:rPr lang="en-US" sz="4800" dirty="0"/>
              <a:t>Derma Range</a:t>
            </a:r>
          </a:p>
          <a:p>
            <a:pPr marL="685800" indent="-685800" algn="just">
              <a:buFont typeface="Wingdings" panose="05000000000000000000" pitchFamily="2" charset="2"/>
              <a:buChar char="ü"/>
            </a:pPr>
            <a:r>
              <a:rPr lang="en-US" sz="4800" dirty="0"/>
              <a:t>AYURVEDIC</a:t>
            </a:r>
          </a:p>
          <a:p>
            <a:pPr marL="685800" indent="-685800" algn="just">
              <a:buFont typeface="Wingdings" panose="05000000000000000000" pitchFamily="2" charset="2"/>
              <a:buChar char="ü"/>
            </a:pPr>
            <a:r>
              <a:rPr lang="en-US" sz="4800" dirty="0"/>
              <a:t>Syrups</a:t>
            </a:r>
          </a:p>
          <a:p>
            <a:pPr marL="685800" indent="-685800" algn="just">
              <a:buFont typeface="Wingdings" panose="05000000000000000000" pitchFamily="2" charset="2"/>
              <a:buChar char="ü"/>
            </a:pPr>
            <a:r>
              <a:rPr lang="en-US" sz="4800" dirty="0"/>
              <a:t>Pediatric Drop</a:t>
            </a:r>
          </a:p>
          <a:p>
            <a:pPr marL="685800" indent="-685800" algn="just">
              <a:buFont typeface="Wingdings" panose="05000000000000000000" pitchFamily="2" charset="2"/>
              <a:buChar char="ü"/>
            </a:pPr>
            <a:r>
              <a:rPr lang="en-US" sz="4800" dirty="0"/>
              <a:t>Powder</a:t>
            </a:r>
          </a:p>
          <a:p>
            <a:pPr marL="685800" indent="-685800" algn="just">
              <a:buFont typeface="Wingdings" panose="05000000000000000000" pitchFamily="2" charset="2"/>
              <a:buChar char="ü"/>
            </a:pPr>
            <a:r>
              <a:rPr lang="en-US" sz="4800" dirty="0"/>
              <a:t>Sachet</a:t>
            </a:r>
            <a:endParaRPr lang="en-IN" sz="4800" dirty="0"/>
          </a:p>
        </p:txBody>
      </p:sp>
    </p:spTree>
  </p:cSld>
  <p:clrMapOvr>
    <a:masterClrMapping/>
  </p:clrMapOvr>
  <p:transition spd="slow">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Capsules :</a:t>
            </a:r>
            <a:br>
              <a:rPr lang="en-US" dirty="0"/>
            </a:br>
            <a:endParaRPr lang="en-US" dirty="0"/>
          </a:p>
        </p:txBody>
      </p:sp>
      <p:pic>
        <p:nvPicPr>
          <p:cNvPr id="5" name="Content Placeholder 4" descr="apentral-LS.jpeg"/>
          <p:cNvPicPr>
            <a:picLocks noGrp="1" noChangeAspect="1"/>
          </p:cNvPicPr>
          <p:nvPr>
            <p:ph sz="half" idx="1"/>
          </p:nvPr>
        </p:nvPicPr>
        <p:blipFill>
          <a:blip r:embed="rId2"/>
          <a:stretch>
            <a:fillRect/>
          </a:stretch>
        </p:blipFill>
        <p:spPr>
          <a:xfrm>
            <a:off x="914400" y="1295401"/>
            <a:ext cx="3657600" cy="2636837"/>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867400" y="220662"/>
            <a:ext cx="5867400" cy="6484938"/>
          </a:xfrm>
        </p:spPr>
        <p:txBody>
          <a:bodyPr>
            <a:normAutofit/>
          </a:bodyPr>
          <a:lstStyle/>
          <a:p>
            <a:pPr fontAlgn="base">
              <a:buFont typeface="Wingdings" panose="05000000000000000000" pitchFamily="2" charset="2"/>
              <a:buChar char="v"/>
            </a:pPr>
            <a:r>
              <a:rPr lang="en-US" sz="5400" b="1" dirty="0"/>
              <a:t>Uses</a:t>
            </a:r>
          </a:p>
          <a:p>
            <a:pPr algn="just" fontAlgn="base">
              <a:buFont typeface="Wingdings" panose="05000000000000000000" pitchFamily="2" charset="2"/>
              <a:buChar char="ü"/>
            </a:pPr>
            <a:r>
              <a:rPr lang="en-US" sz="3200" dirty="0"/>
              <a:t>Gastroesophageal reflux disease (GERD),</a:t>
            </a:r>
          </a:p>
          <a:p>
            <a:pPr algn="just" fontAlgn="base">
              <a:buFont typeface="Wingdings" panose="05000000000000000000" pitchFamily="2" charset="2"/>
              <a:buChar char="ü"/>
            </a:pPr>
            <a:r>
              <a:rPr lang="en-US" sz="3200" dirty="0"/>
              <a:t>Indigestion,</a:t>
            </a:r>
          </a:p>
          <a:p>
            <a:pPr algn="just" fontAlgn="base">
              <a:buFont typeface="Wingdings" panose="05000000000000000000" pitchFamily="2" charset="2"/>
              <a:buChar char="ü"/>
            </a:pPr>
            <a:r>
              <a:rPr lang="en-US" sz="3200" dirty="0"/>
              <a:t>Back flow of acid from stomach,</a:t>
            </a:r>
          </a:p>
          <a:p>
            <a:pPr algn="just" fontAlgn="base">
              <a:buFont typeface="Wingdings" panose="05000000000000000000" pitchFamily="2" charset="2"/>
              <a:buChar char="ü"/>
            </a:pPr>
            <a:r>
              <a:rPr lang="en-US" sz="3200" dirty="0"/>
              <a:t>Duodenal and stomach ulcers,</a:t>
            </a:r>
          </a:p>
          <a:p>
            <a:pPr algn="just" fontAlgn="base">
              <a:buFont typeface="Wingdings" panose="05000000000000000000" pitchFamily="2" charset="2"/>
              <a:buChar char="ü"/>
            </a:pPr>
            <a:r>
              <a:rPr lang="en-US" sz="3200" dirty="0"/>
              <a:t>Depression,</a:t>
            </a:r>
          </a:p>
          <a:p>
            <a:pPr algn="just" fontAlgn="base">
              <a:buFont typeface="Wingdings" panose="05000000000000000000" pitchFamily="2" charset="2"/>
              <a:buChar char="ü"/>
            </a:pPr>
            <a:r>
              <a:rPr lang="en-US" sz="3200" dirty="0"/>
              <a:t>Heartburn,</a:t>
            </a:r>
          </a:p>
          <a:p>
            <a:pPr algn="just" fontAlgn="base">
              <a:buFont typeface="Wingdings" panose="05000000000000000000" pitchFamily="2" charset="2"/>
              <a:buChar char="ü"/>
            </a:pPr>
            <a:r>
              <a:rPr lang="en-US" sz="3200" dirty="0"/>
              <a:t>Dyspepsia,</a:t>
            </a:r>
          </a:p>
          <a:p>
            <a:pPr algn="just" fontAlgn="base">
              <a:buFont typeface="Wingdings" panose="05000000000000000000" pitchFamily="2" charset="2"/>
              <a:buChar char="ü"/>
            </a:pPr>
            <a:r>
              <a:rPr lang="en-US" sz="3200" dirty="0"/>
              <a:t>Inflammation of the esophagus and other conditions.</a:t>
            </a:r>
          </a:p>
          <a:p>
            <a:endParaRPr lang="en-US" sz="3200" dirty="0"/>
          </a:p>
        </p:txBody>
      </p:sp>
      <p:sp>
        <p:nvSpPr>
          <p:cNvPr id="6" name="Rectangle 5"/>
          <p:cNvSpPr/>
          <p:nvPr/>
        </p:nvSpPr>
        <p:spPr>
          <a:xfrm>
            <a:off x="762000" y="4191000"/>
            <a:ext cx="5105400" cy="2308324"/>
          </a:xfrm>
          <a:prstGeom prst="rect">
            <a:avLst/>
          </a:prstGeom>
        </p:spPr>
        <p:txBody>
          <a:bodyPr wrap="square">
            <a:spAutoFit/>
          </a:bodyPr>
          <a:lstStyle/>
          <a:p>
            <a:pPr fontAlgn="base"/>
            <a:r>
              <a:rPr lang="en-US" sz="2400" b="1" dirty="0"/>
              <a:t>COMPOSITION:</a:t>
            </a:r>
          </a:p>
          <a:p>
            <a:pPr fontAlgn="base"/>
            <a:r>
              <a:rPr lang="en-US" sz="2400" dirty="0"/>
              <a:t>PANTOPRAZOLE+ LEVOSULPRIDE CAP.</a:t>
            </a:r>
          </a:p>
          <a:p>
            <a:pPr fontAlgn="base"/>
            <a:r>
              <a:rPr lang="en-US" sz="2400" b="1" dirty="0"/>
              <a:t>M.R.P:</a:t>
            </a:r>
          </a:p>
          <a:p>
            <a:pPr fontAlgn="base"/>
            <a:r>
              <a:rPr lang="en-US" sz="2400" dirty="0"/>
              <a:t>1700</a:t>
            </a:r>
          </a:p>
          <a:p>
            <a:pPr fontAlgn="base"/>
            <a:r>
              <a:rPr lang="en-US" sz="2400" b="1" dirty="0"/>
              <a:t>PACKING:</a:t>
            </a:r>
          </a:p>
          <a:p>
            <a:pPr fontAlgn="base"/>
            <a:r>
              <a:rPr lang="en-US" sz="2400" dirty="0"/>
              <a:t>10X10</a:t>
            </a: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858962"/>
          </a:xfrm>
        </p:spPr>
        <p:txBody>
          <a:bodyPr>
            <a:normAutofit/>
          </a:bodyPr>
          <a:lstStyle/>
          <a:p>
            <a:pPr algn="ctr"/>
            <a:r>
              <a:rPr lang="en-US" sz="3600" b="1" dirty="0"/>
              <a:t>Shree M. &amp; N. Virani Science College</a:t>
            </a:r>
            <a:br>
              <a:rPr lang="en-US" sz="3600" b="1" dirty="0"/>
            </a:br>
            <a:r>
              <a:rPr lang="en-US" sz="2400" b="1" dirty="0"/>
              <a:t>(Autonomous)</a:t>
            </a:r>
            <a:br>
              <a:rPr lang="en-US" sz="3600" b="1" dirty="0"/>
            </a:br>
            <a:r>
              <a:rPr lang="en-US" sz="2400" dirty="0"/>
              <a:t>An Affiliated to</a:t>
            </a:r>
            <a:r>
              <a:rPr lang="en-US" sz="2800" dirty="0"/>
              <a:t> </a:t>
            </a:r>
            <a:r>
              <a:rPr lang="en-US" sz="2400" dirty="0"/>
              <a:t>Saurashtra University</a:t>
            </a:r>
            <a:br>
              <a:rPr lang="en-US" sz="2800" dirty="0"/>
            </a:br>
            <a:r>
              <a:rPr lang="en-US" sz="3600" b="1" dirty="0"/>
              <a:t>Department of Industrial Chemistry </a:t>
            </a:r>
            <a:endParaRPr lang="en-US" sz="2800" b="1" dirty="0"/>
          </a:p>
        </p:txBody>
      </p:sp>
      <p:sp>
        <p:nvSpPr>
          <p:cNvPr id="7" name="TextBox 6">
            <a:extLst>
              <a:ext uri="{FF2B5EF4-FFF2-40B4-BE49-F238E27FC236}">
                <a16:creationId xmlns:a16="http://schemas.microsoft.com/office/drawing/2014/main" id="{4F36D962-CBA9-4550-8D63-51CE668F7EE2}"/>
              </a:ext>
            </a:extLst>
          </p:cNvPr>
          <p:cNvSpPr txBox="1"/>
          <p:nvPr/>
        </p:nvSpPr>
        <p:spPr>
          <a:xfrm>
            <a:off x="0" y="1879937"/>
            <a:ext cx="12192000" cy="1015663"/>
          </a:xfrm>
          <a:prstGeom prst="rect">
            <a:avLst/>
          </a:prstGeom>
          <a:noFill/>
        </p:spPr>
        <p:txBody>
          <a:bodyPr wrap="square">
            <a:spAutoFit/>
          </a:bodyPr>
          <a:lstStyle/>
          <a:p>
            <a:pPr marL="82296" algn="ctr"/>
            <a:r>
              <a:rPr lang="en-US" sz="3200" dirty="0"/>
              <a:t>ITPR / Seminar Presentation</a:t>
            </a:r>
          </a:p>
          <a:p>
            <a:pPr marL="82296" algn="ctr"/>
            <a:r>
              <a:rPr lang="en-US" sz="2800" dirty="0"/>
              <a:t>Arlak Biotech Pvt. Ltd.</a:t>
            </a:r>
          </a:p>
        </p:txBody>
      </p:sp>
      <p:sp>
        <p:nvSpPr>
          <p:cNvPr id="9" name="TextBox 8">
            <a:extLst>
              <a:ext uri="{FF2B5EF4-FFF2-40B4-BE49-F238E27FC236}">
                <a16:creationId xmlns:a16="http://schemas.microsoft.com/office/drawing/2014/main" id="{F6030844-9200-4019-8981-1ACF9A884F5A}"/>
              </a:ext>
            </a:extLst>
          </p:cNvPr>
          <p:cNvSpPr txBox="1"/>
          <p:nvPr/>
        </p:nvSpPr>
        <p:spPr>
          <a:xfrm>
            <a:off x="4076700" y="4907340"/>
            <a:ext cx="4038600" cy="1569660"/>
          </a:xfrm>
          <a:prstGeom prst="rect">
            <a:avLst/>
          </a:prstGeom>
          <a:noFill/>
        </p:spPr>
        <p:txBody>
          <a:bodyPr wrap="square" rtlCol="0">
            <a:spAutoFit/>
          </a:bodyPr>
          <a:lstStyle/>
          <a:p>
            <a:pPr algn="ctr"/>
            <a:r>
              <a:rPr lang="en-US" sz="2400" b="1" dirty="0"/>
              <a:t>Presented by :</a:t>
            </a:r>
          </a:p>
          <a:p>
            <a:pPr algn="ctr"/>
            <a:r>
              <a:rPr lang="en-IN" dirty="0"/>
              <a:t>Nikunj A. Vora</a:t>
            </a:r>
          </a:p>
          <a:p>
            <a:pPr algn="ctr"/>
            <a:r>
              <a:rPr lang="en-IN" dirty="0"/>
              <a:t>19BIC051</a:t>
            </a:r>
          </a:p>
          <a:p>
            <a:pPr algn="ctr"/>
            <a:r>
              <a:rPr lang="en-IN" dirty="0"/>
              <a:t>Department of industrial chemistry</a:t>
            </a:r>
          </a:p>
          <a:p>
            <a:pPr algn="ctr"/>
            <a:r>
              <a:rPr lang="en-IN" dirty="0"/>
              <a:t>Semester - v</a:t>
            </a:r>
          </a:p>
        </p:txBody>
      </p:sp>
      <p:pic>
        <p:nvPicPr>
          <p:cNvPr id="11" name="Picture 10">
            <a:extLst>
              <a:ext uri="{FF2B5EF4-FFF2-40B4-BE49-F238E27FC236}">
                <a16:creationId xmlns:a16="http://schemas.microsoft.com/office/drawing/2014/main" id="{DC92E303-4F01-43DC-ACE5-C944F22A3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65203"/>
            <a:ext cx="2971800" cy="2164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Tablets :</a:t>
            </a:r>
            <a:br>
              <a:rPr lang="en-US" dirty="0"/>
            </a:br>
            <a:endParaRPr lang="en-US" dirty="0"/>
          </a:p>
        </p:txBody>
      </p:sp>
      <p:pic>
        <p:nvPicPr>
          <p:cNvPr id="8" name="Content Placeholder 7" descr="20200629_153151.png"/>
          <p:cNvPicPr>
            <a:picLocks noGrp="1" noChangeAspect="1"/>
          </p:cNvPicPr>
          <p:nvPr>
            <p:ph sz="half" idx="1"/>
          </p:nvPr>
        </p:nvPicPr>
        <p:blipFill rotWithShape="1">
          <a:blip r:embed="rId2" cstate="print"/>
          <a:srcRect l="6535" t="11593" r="6331" b="29033"/>
          <a:stretch/>
        </p:blipFill>
        <p:spPr>
          <a:xfrm>
            <a:off x="1066800" y="1081088"/>
            <a:ext cx="3048000" cy="2805112"/>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040695" y="198021"/>
            <a:ext cx="5682381" cy="6442035"/>
          </a:xfrm>
        </p:spPr>
        <p:txBody>
          <a:bodyPr>
            <a:normAutofit/>
          </a:bodyPr>
          <a:lstStyle/>
          <a:p>
            <a:pPr fontAlgn="base">
              <a:buFont typeface="Wingdings" panose="05000000000000000000" pitchFamily="2" charset="2"/>
              <a:buChar char="v"/>
            </a:pPr>
            <a:r>
              <a:rPr lang="en-US" sz="4200" b="1" dirty="0"/>
              <a:t>BENEFITS :</a:t>
            </a:r>
            <a:endParaRPr lang="en-US" sz="4200" i="1" dirty="0"/>
          </a:p>
          <a:p>
            <a:pPr fontAlgn="base">
              <a:buFont typeface="Wingdings" panose="05000000000000000000" pitchFamily="2" charset="2"/>
              <a:buChar char="ü"/>
            </a:pPr>
            <a:r>
              <a:rPr lang="en-US" i="1" dirty="0"/>
              <a:t>I-SHOT  reduce chances of virus and bacterial Infection .</a:t>
            </a:r>
            <a:endParaRPr lang="en-US" dirty="0"/>
          </a:p>
          <a:p>
            <a:pPr fontAlgn="base">
              <a:buFont typeface="Wingdings" panose="05000000000000000000" pitchFamily="2" charset="2"/>
              <a:buChar char="ü"/>
            </a:pPr>
            <a:r>
              <a:rPr lang="en-US" i="1" dirty="0"/>
              <a:t>I-SHOT reduce your risk of chronic disease.</a:t>
            </a:r>
            <a:endParaRPr lang="en-US" dirty="0"/>
          </a:p>
          <a:p>
            <a:pPr fontAlgn="base">
              <a:buFont typeface="Wingdings" panose="05000000000000000000" pitchFamily="2" charset="2"/>
              <a:buChar char="ü"/>
            </a:pPr>
            <a:r>
              <a:rPr lang="en-US" i="1" dirty="0"/>
              <a:t>I-SHOT help manage high blood pressure</a:t>
            </a:r>
            <a:endParaRPr lang="en-US" dirty="0"/>
          </a:p>
          <a:p>
            <a:pPr fontAlgn="base">
              <a:buFont typeface="Wingdings" panose="05000000000000000000" pitchFamily="2" charset="2"/>
              <a:buChar char="ü"/>
            </a:pPr>
            <a:r>
              <a:rPr lang="en-US" i="1" dirty="0"/>
              <a:t>I-SHOT  lower your risk of heart disease as these supplement may lower bad cholesterol and </a:t>
            </a:r>
            <a:r>
              <a:rPr lang="en-US" i="1"/>
              <a:t>blood triglycerides</a:t>
            </a:r>
            <a:endParaRPr lang="en-US" dirty="0"/>
          </a:p>
          <a:p>
            <a:pPr fontAlgn="base">
              <a:buFont typeface="Wingdings" panose="05000000000000000000" pitchFamily="2" charset="2"/>
              <a:buChar char="ü"/>
            </a:pPr>
            <a:r>
              <a:rPr lang="en-US" i="1"/>
              <a:t>I-SHOT </a:t>
            </a:r>
            <a:r>
              <a:rPr lang="en-US" i="1" dirty="0"/>
              <a:t>reduce blood uric acid levels and help prevent gout attacks .</a:t>
            </a:r>
            <a:endParaRPr lang="en-US" dirty="0"/>
          </a:p>
          <a:p>
            <a:endParaRPr lang="en-US" dirty="0"/>
          </a:p>
        </p:txBody>
      </p:sp>
      <p:sp>
        <p:nvSpPr>
          <p:cNvPr id="9" name="Rectangle 8"/>
          <p:cNvSpPr/>
          <p:nvPr/>
        </p:nvSpPr>
        <p:spPr>
          <a:xfrm>
            <a:off x="609600" y="3962400"/>
            <a:ext cx="4953000" cy="2677656"/>
          </a:xfrm>
          <a:prstGeom prst="rect">
            <a:avLst/>
          </a:prstGeom>
        </p:spPr>
        <p:txBody>
          <a:bodyPr wrap="square">
            <a:spAutoFit/>
          </a:bodyPr>
          <a:lstStyle/>
          <a:p>
            <a:pPr fontAlgn="base"/>
            <a:r>
              <a:rPr lang="en-US" sz="2400" b="1" i="1" dirty="0"/>
              <a:t>Brand Name :- </a:t>
            </a:r>
            <a:r>
              <a:rPr lang="en-US" sz="2400" i="1" dirty="0"/>
              <a:t> I – SHOT  chewable Tablet</a:t>
            </a:r>
            <a:endParaRPr lang="en-US" sz="2400" dirty="0"/>
          </a:p>
          <a:p>
            <a:pPr fontAlgn="base"/>
            <a:r>
              <a:rPr lang="en-US" sz="2400" b="1" i="1" dirty="0"/>
              <a:t>Composition </a:t>
            </a:r>
            <a:r>
              <a:rPr lang="en-US" sz="2400" i="1" dirty="0"/>
              <a:t>:- Vitamin c 500 MG + Zinc 22.5 MG</a:t>
            </a:r>
            <a:endParaRPr lang="en-US" sz="2400" dirty="0"/>
          </a:p>
          <a:p>
            <a:pPr fontAlgn="base"/>
            <a:r>
              <a:rPr lang="en-US" sz="2400" b="1" i="1" dirty="0"/>
              <a:t>Packing  :- </a:t>
            </a:r>
            <a:r>
              <a:rPr lang="en-US" sz="2400" i="1" dirty="0"/>
              <a:t>60 Tablets</a:t>
            </a:r>
            <a:endParaRPr lang="en-US" sz="2400" dirty="0"/>
          </a:p>
          <a:p>
            <a:pPr fontAlgn="base"/>
            <a:r>
              <a:rPr lang="en-US" sz="2400" b="1" i="1" dirty="0"/>
              <a:t>Category :- </a:t>
            </a:r>
            <a:r>
              <a:rPr lang="en-US" sz="2400" i="1" dirty="0"/>
              <a:t>Immunity Booster and Anti-oxidants</a:t>
            </a:r>
            <a:endParaRPr lang="en-US" sz="2400" dirty="0"/>
          </a:p>
        </p:txBody>
      </p:sp>
    </p:spTree>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Injectable</a:t>
            </a:r>
            <a:r>
              <a:rPr lang="en-US" dirty="0"/>
              <a:t> :</a:t>
            </a:r>
            <a:br>
              <a:rPr lang="en-US" dirty="0"/>
            </a:br>
            <a:endParaRPr lang="en-US" dirty="0"/>
          </a:p>
        </p:txBody>
      </p:sp>
      <p:pic>
        <p:nvPicPr>
          <p:cNvPr id="5" name="Content Placeholder 4" descr="i-carb-s-1.jpg"/>
          <p:cNvPicPr>
            <a:picLocks noGrp="1" noChangeAspect="1"/>
          </p:cNvPicPr>
          <p:nvPr>
            <p:ph sz="half" idx="1"/>
          </p:nvPr>
        </p:nvPicPr>
        <p:blipFill>
          <a:blip r:embed="rId2"/>
          <a:stretch>
            <a:fillRect/>
          </a:stretch>
        </p:blipFill>
        <p:spPr>
          <a:xfrm>
            <a:off x="899258" y="1087804"/>
            <a:ext cx="2895600" cy="3047999"/>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120422" y="183174"/>
            <a:ext cx="5675923" cy="6398846"/>
          </a:xfrm>
        </p:spPr>
        <p:txBody>
          <a:bodyPr>
            <a:normAutofit lnSpcReduction="10000"/>
          </a:bodyPr>
          <a:lstStyle/>
          <a:p>
            <a:pPr fontAlgn="base"/>
            <a:r>
              <a:rPr lang="en-US" sz="3900" b="1"/>
              <a:t>IRON SUCROSE INJECTIO</a:t>
            </a:r>
            <a:endParaRPr lang="en-US"/>
          </a:p>
          <a:p>
            <a:pPr fontAlgn="base"/>
            <a:r>
              <a:rPr lang="en-US" b="1"/>
              <a:t>Iron sucrose Therapy results in</a:t>
            </a:r>
            <a:endParaRPr lang="en-US"/>
          </a:p>
          <a:p>
            <a:pPr fontAlgn="base"/>
            <a:r>
              <a:rPr lang="en-US"/>
              <a:t>increase in serum iron &amp; serum ferritin</a:t>
            </a:r>
          </a:p>
          <a:p>
            <a:pPr fontAlgn="base"/>
            <a:r>
              <a:rPr lang="en-US"/>
              <a:t>Decrease in total iron binding capacity.</a:t>
            </a:r>
          </a:p>
          <a:p>
            <a:pPr fontAlgn="base"/>
            <a:r>
              <a:rPr lang="en-US" b="1"/>
              <a:t>EFFECTIVE:</a:t>
            </a:r>
            <a:endParaRPr lang="en-US"/>
          </a:p>
          <a:p>
            <a:pPr fontAlgn="base"/>
            <a:r>
              <a:rPr lang="en-US"/>
              <a:t>Iron Deiciency Anaemia</a:t>
            </a:r>
          </a:p>
          <a:p>
            <a:pPr fontAlgn="base"/>
            <a:r>
              <a:rPr lang="en-US"/>
              <a:t>IDA non-responsive to oral iron therapy pregnancy</a:t>
            </a:r>
          </a:p>
          <a:p>
            <a:pPr fontAlgn="base"/>
            <a:r>
              <a:rPr lang="en-US"/>
              <a:t>Post-partum Anaemia</a:t>
            </a:r>
          </a:p>
          <a:p>
            <a:pPr fontAlgn="base"/>
            <a:r>
              <a:rPr lang="en-US"/>
              <a:t>Post-surgical Anaemia</a:t>
            </a:r>
          </a:p>
          <a:p>
            <a:pPr fontAlgn="base"/>
            <a:r>
              <a:rPr lang="en-US"/>
              <a:t>Anemia due to chronic kidney Disease</a:t>
            </a:r>
          </a:p>
          <a:p>
            <a:pPr fontAlgn="base"/>
            <a:endParaRPr lang="en-US" dirty="0"/>
          </a:p>
        </p:txBody>
      </p:sp>
      <p:sp>
        <p:nvSpPr>
          <p:cNvPr id="6" name="Rectangle 5"/>
          <p:cNvSpPr/>
          <p:nvPr/>
        </p:nvSpPr>
        <p:spPr>
          <a:xfrm>
            <a:off x="692697" y="4491098"/>
            <a:ext cx="5571821" cy="1569660"/>
          </a:xfrm>
          <a:prstGeom prst="rect">
            <a:avLst/>
          </a:prstGeom>
        </p:spPr>
        <p:txBody>
          <a:bodyPr wrap="square">
            <a:spAutoFit/>
          </a:bodyPr>
          <a:lstStyle/>
          <a:p>
            <a:pPr fontAlgn="base"/>
            <a:r>
              <a:rPr lang="en-US" sz="3200" dirty="0"/>
              <a:t>I-CARB-S INJ</a:t>
            </a:r>
          </a:p>
          <a:p>
            <a:pPr fontAlgn="base"/>
            <a:r>
              <a:rPr lang="en-US" sz="3200" b="1" dirty="0"/>
              <a:t>COMPOSITION: </a:t>
            </a:r>
            <a:r>
              <a:rPr lang="en-US" sz="3200" dirty="0"/>
              <a:t>IRON SUCROSE</a:t>
            </a:r>
            <a:r>
              <a:rPr lang="en-US" sz="3200" b="1" dirty="0"/>
              <a:t> </a:t>
            </a:r>
            <a:endParaRPr lang="en-US" sz="3200" dirty="0"/>
          </a:p>
          <a:p>
            <a:pPr fontAlgn="base"/>
            <a:r>
              <a:rPr lang="en-US" sz="3200" b="1" dirty="0"/>
              <a:t>PACKING: </a:t>
            </a:r>
            <a:r>
              <a:rPr lang="en-US" sz="3200" dirty="0"/>
              <a:t>1X5ML</a:t>
            </a:r>
          </a:p>
        </p:txBody>
      </p:sp>
    </p:spTree>
  </p:cSld>
  <p:clrMapOvr>
    <a:masterClrMapping/>
  </p:clrMapOvr>
  <p:transition spd="slow">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 Sanitizers :</a:t>
            </a:r>
            <a:br>
              <a:rPr lang="en-US" dirty="0"/>
            </a:br>
            <a:endParaRPr lang="en-US" dirty="0"/>
          </a:p>
        </p:txBody>
      </p:sp>
      <p:pic>
        <p:nvPicPr>
          <p:cNvPr id="5" name="Content Placeholder 4" descr="61VLrCpVJOL._SY679_.jpg"/>
          <p:cNvPicPr>
            <a:picLocks noGrp="1" noChangeAspect="1"/>
          </p:cNvPicPr>
          <p:nvPr>
            <p:ph sz="half" idx="1"/>
          </p:nvPr>
        </p:nvPicPr>
        <p:blipFill>
          <a:blip r:embed="rId2"/>
          <a:stretch>
            <a:fillRect/>
          </a:stretch>
        </p:blipFill>
        <p:spPr>
          <a:xfrm>
            <a:off x="838200" y="1312893"/>
            <a:ext cx="3657600" cy="4850606"/>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507403" y="647212"/>
            <a:ext cx="6203461" cy="5605096"/>
          </a:xfrm>
        </p:spPr>
        <p:txBody>
          <a:bodyPr>
            <a:normAutofit/>
          </a:bodyPr>
          <a:lstStyle/>
          <a:p>
            <a:r>
              <a:rPr lang="en-US" sz="4000" b="1"/>
              <a:t>Packaging Size:-</a:t>
            </a:r>
            <a:r>
              <a:rPr lang="en-US" sz="4000"/>
              <a:t>500ML</a:t>
            </a:r>
            <a:br>
              <a:rPr lang="en-US" sz="4000" dirty="0"/>
            </a:br>
            <a:r>
              <a:rPr lang="en-US" sz="4000" b="1"/>
              <a:t>Packaging Type:-</a:t>
            </a:r>
            <a:r>
              <a:rPr lang="en-US" sz="4000"/>
              <a:t>Flip </a:t>
            </a:r>
            <a:r>
              <a:rPr lang="en-US" sz="4000" dirty="0"/>
              <a:t>Top Bottle</a:t>
            </a:r>
            <a:br>
              <a:rPr lang="en-US" sz="4000" dirty="0"/>
            </a:br>
            <a:r>
              <a:rPr lang="en-US" sz="4000" b="1"/>
              <a:t>Alcohol Content %:-</a:t>
            </a:r>
            <a:r>
              <a:rPr lang="en-US" sz="4000"/>
              <a:t>71 </a:t>
            </a:r>
            <a:r>
              <a:rPr lang="en-US" sz="4000" dirty="0"/>
              <a:t>– 80</a:t>
            </a:r>
            <a:br>
              <a:rPr lang="en-US" sz="4000" dirty="0"/>
            </a:br>
            <a:r>
              <a:rPr lang="en-US" sz="4000" b="1" dirty="0"/>
              <a:t>Type </a:t>
            </a:r>
            <a:r>
              <a:rPr lang="en-US" sz="4000" b="1"/>
              <a:t>of Alcohol:-</a:t>
            </a:r>
            <a:r>
              <a:rPr lang="en-US" sz="4000"/>
              <a:t>Isopropyl </a:t>
            </a:r>
            <a:r>
              <a:rPr lang="en-US" sz="4000" dirty="0"/>
              <a:t>alcohol</a:t>
            </a:r>
            <a:br>
              <a:rPr lang="en-US" sz="4000" dirty="0"/>
            </a:br>
            <a:r>
              <a:rPr lang="en-US" sz="4000" b="1" dirty="0"/>
              <a:t>Other </a:t>
            </a:r>
            <a:r>
              <a:rPr lang="en-US" sz="4000" b="1"/>
              <a:t>Active Ingredients:-</a:t>
            </a:r>
            <a:r>
              <a:rPr lang="en-US" sz="4000"/>
              <a:t>Aloe </a:t>
            </a:r>
            <a:r>
              <a:rPr lang="en-US" sz="4000" dirty="0"/>
              <a:t>Vera</a:t>
            </a:r>
            <a:br>
              <a:rPr lang="en-US" sz="4000"/>
            </a:br>
            <a:r>
              <a:rPr lang="en-US" sz="4000" b="1"/>
              <a:t>Fragrance:-</a:t>
            </a:r>
            <a:r>
              <a:rPr lang="en-US" sz="4000"/>
              <a:t>Neem</a:t>
            </a:r>
            <a:endParaRPr lang="en-US" sz="4000"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AYURVEDIC :</a:t>
            </a:r>
            <a:br>
              <a:rPr lang="en-US" dirty="0"/>
            </a:br>
            <a:endParaRPr lang="en-US" dirty="0"/>
          </a:p>
        </p:txBody>
      </p:sp>
      <p:pic>
        <p:nvPicPr>
          <p:cNvPr id="5" name="Content Placeholder 4" descr="a-bgn.jpg"/>
          <p:cNvPicPr>
            <a:picLocks noGrp="1" noChangeAspect="1"/>
          </p:cNvPicPr>
          <p:nvPr>
            <p:ph sz="half" idx="1"/>
          </p:nvPr>
        </p:nvPicPr>
        <p:blipFill>
          <a:blip r:embed="rId2"/>
          <a:stretch>
            <a:fillRect/>
          </a:stretch>
        </p:blipFill>
        <p:spPr>
          <a:xfrm>
            <a:off x="838200" y="1298331"/>
            <a:ext cx="2806700" cy="3092513"/>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237403" y="365125"/>
            <a:ext cx="7424615" cy="6127750"/>
          </a:xfrm>
        </p:spPr>
        <p:txBody>
          <a:bodyPr>
            <a:normAutofit/>
          </a:bodyPr>
          <a:lstStyle/>
          <a:p>
            <a:pPr fontAlgn="base"/>
            <a:r>
              <a:rPr lang="en-US" sz="3600" b="1" dirty="0"/>
              <a:t>HEALTH BENEFITS OF A-BGN :</a:t>
            </a:r>
          </a:p>
          <a:p>
            <a:pPr fontAlgn="base"/>
            <a:endParaRPr lang="en-US" b="1" dirty="0"/>
          </a:p>
          <a:p>
            <a:pPr fontAlgn="base"/>
            <a:r>
              <a:rPr lang="en-US" dirty="0"/>
              <a:t>It is a blood glucose regulator.</a:t>
            </a:r>
          </a:p>
          <a:p>
            <a:pPr fontAlgn="base"/>
            <a:r>
              <a:rPr lang="en-US" dirty="0"/>
              <a:t>It regulates glucose and lipid metabolism.</a:t>
            </a:r>
          </a:p>
          <a:p>
            <a:pPr fontAlgn="base"/>
            <a:r>
              <a:rPr lang="en-US" dirty="0"/>
              <a:t>It converts </a:t>
            </a:r>
            <a:r>
              <a:rPr lang="en-US" dirty="0" err="1"/>
              <a:t>proinsulin</a:t>
            </a:r>
            <a:r>
              <a:rPr lang="en-US" dirty="0"/>
              <a:t> to insulin.</a:t>
            </a:r>
          </a:p>
          <a:p>
            <a:pPr fontAlgn="base"/>
            <a:r>
              <a:rPr lang="en-US" dirty="0"/>
              <a:t>It provides improves glucose tolerance.</a:t>
            </a:r>
          </a:p>
          <a:p>
            <a:pPr fontAlgn="base"/>
            <a:r>
              <a:rPr lang="en-US" dirty="0"/>
              <a:t>It reduces health complication due to diabetes.</a:t>
            </a:r>
          </a:p>
          <a:p>
            <a:pPr fontAlgn="base"/>
            <a:r>
              <a:rPr lang="en-US" dirty="0"/>
              <a:t>It controls excessive thirst and urination.</a:t>
            </a:r>
          </a:p>
          <a:p>
            <a:pPr fontAlgn="base"/>
            <a:r>
              <a:rPr lang="en-US" dirty="0"/>
              <a:t>It has significant antioxidant effect.</a:t>
            </a:r>
          </a:p>
          <a:p>
            <a:pPr fontAlgn="base"/>
            <a:r>
              <a:rPr lang="en-US" dirty="0"/>
              <a:t>It is herbal medicine based on </a:t>
            </a:r>
            <a:r>
              <a:rPr lang="en-US" dirty="0" err="1"/>
              <a:t>Ayurvedic</a:t>
            </a:r>
            <a:r>
              <a:rPr lang="en-US" dirty="0"/>
              <a:t> principles.</a:t>
            </a:r>
          </a:p>
          <a:p>
            <a:pPr fontAlgn="base"/>
            <a:endParaRPr lang="en-US" dirty="0"/>
          </a:p>
        </p:txBody>
      </p:sp>
    </p:spTree>
  </p:cSld>
  <p:clrMapOvr>
    <a:masterClrMapping/>
  </p:clrMapOvr>
  <p:transition spd="slow">
    <p:cover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Syrups :</a:t>
            </a:r>
            <a:br>
              <a:rPr lang="en-US" dirty="0"/>
            </a:br>
            <a:endParaRPr lang="en-US" dirty="0"/>
          </a:p>
        </p:txBody>
      </p:sp>
      <p:pic>
        <p:nvPicPr>
          <p:cNvPr id="5" name="Content Placeholder 4" descr="ardin.jpg"/>
          <p:cNvPicPr>
            <a:picLocks noGrp="1" noChangeAspect="1"/>
          </p:cNvPicPr>
          <p:nvPr>
            <p:ph sz="half" idx="1"/>
          </p:nvPr>
        </p:nvPicPr>
        <p:blipFill>
          <a:blip r:embed="rId2"/>
          <a:stretch>
            <a:fillRect/>
          </a:stretch>
        </p:blipFill>
        <p:spPr>
          <a:xfrm>
            <a:off x="838200" y="1362807"/>
            <a:ext cx="2110643" cy="3090224"/>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866297" y="250337"/>
            <a:ext cx="6948365" cy="6368317"/>
          </a:xfrm>
        </p:spPr>
        <p:txBody>
          <a:bodyPr>
            <a:normAutofit/>
          </a:bodyPr>
          <a:lstStyle/>
          <a:p>
            <a:pPr fontAlgn="base"/>
            <a:r>
              <a:rPr lang="en-US" sz="4400" b="1" dirty="0"/>
              <a:t>EFFECTIVE</a:t>
            </a:r>
            <a:endParaRPr lang="en-US" sz="4400" dirty="0"/>
          </a:p>
          <a:p>
            <a:pPr fontAlgn="base"/>
            <a:r>
              <a:rPr lang="en-US" sz="3200" dirty="0"/>
              <a:t>loss of appetite</a:t>
            </a:r>
          </a:p>
          <a:p>
            <a:pPr fontAlgn="base"/>
            <a:r>
              <a:rPr lang="en-US" sz="3200" dirty="0"/>
              <a:t>weight loss</a:t>
            </a:r>
          </a:p>
          <a:p>
            <a:pPr fontAlgn="base"/>
            <a:r>
              <a:rPr lang="en-US" sz="3200" dirty="0"/>
              <a:t>Anorexia nervosa</a:t>
            </a:r>
          </a:p>
          <a:p>
            <a:pPr fontAlgn="base"/>
            <a:r>
              <a:rPr lang="en-US" sz="3200" dirty="0"/>
              <a:t>As an adjunct to anti-tubercular &amp; antiretroviral regimens for weight gain</a:t>
            </a:r>
          </a:p>
          <a:p>
            <a:pPr fontAlgn="base"/>
            <a:r>
              <a:rPr lang="en-US" sz="3200" dirty="0"/>
              <a:t>underweight children who have inadequate dietary intake or loss of appetite.</a:t>
            </a:r>
          </a:p>
          <a:p>
            <a:pPr fontAlgn="base"/>
            <a:r>
              <a:rPr lang="en-US" sz="3200" dirty="0"/>
              <a:t>children suffering from </a:t>
            </a:r>
            <a:r>
              <a:rPr lang="en-US" sz="3200" dirty="0" err="1"/>
              <a:t>anaemia</a:t>
            </a:r>
            <a:r>
              <a:rPr lang="en-US" sz="3200" dirty="0"/>
              <a:t>, liver or digestive disorder.</a:t>
            </a:r>
          </a:p>
          <a:p>
            <a:endParaRPr lang="en-US" sz="3200" dirty="0"/>
          </a:p>
        </p:txBody>
      </p:sp>
      <p:sp>
        <p:nvSpPr>
          <p:cNvPr id="6" name="Rectangle 5"/>
          <p:cNvSpPr/>
          <p:nvPr/>
        </p:nvSpPr>
        <p:spPr>
          <a:xfrm>
            <a:off x="558799" y="4550287"/>
            <a:ext cx="4307499" cy="1631216"/>
          </a:xfrm>
          <a:prstGeom prst="rect">
            <a:avLst/>
          </a:prstGeom>
        </p:spPr>
        <p:txBody>
          <a:bodyPr wrap="square">
            <a:spAutoFit/>
          </a:bodyPr>
          <a:lstStyle/>
          <a:p>
            <a:pPr fontAlgn="base"/>
            <a:r>
              <a:rPr lang="en-US" sz="2000" dirty="0"/>
              <a:t>ARDIN SYP</a:t>
            </a:r>
          </a:p>
          <a:p>
            <a:pPr fontAlgn="base"/>
            <a:r>
              <a:rPr lang="en-US" sz="2000" b="1" dirty="0"/>
              <a:t>COMPOSITION: </a:t>
            </a:r>
            <a:r>
              <a:rPr lang="en-US" sz="2000" dirty="0"/>
              <a:t>CYPROHEPTADINE &amp; TRICHOLINE CITRATE</a:t>
            </a:r>
          </a:p>
          <a:p>
            <a:pPr fontAlgn="base"/>
            <a:r>
              <a:rPr lang="en-US" sz="2000" b="1" dirty="0"/>
              <a:t>PACKING: </a:t>
            </a:r>
            <a:r>
              <a:rPr lang="en-US" sz="2000" dirty="0"/>
              <a:t>200ML</a:t>
            </a:r>
          </a:p>
          <a:p>
            <a:pPr fontAlgn="base"/>
            <a:r>
              <a:rPr lang="en-US" sz="2000" dirty="0"/>
              <a:t>Categories: </a:t>
            </a:r>
            <a:r>
              <a:rPr lang="en-US" sz="2000" dirty="0">
                <a:hlinkClick r:id="rId3"/>
              </a:rPr>
              <a:t>DIGESTIVE ENZYME</a:t>
            </a:r>
            <a:r>
              <a:rPr lang="en-US" sz="2000" dirty="0"/>
              <a:t>, </a:t>
            </a:r>
            <a:r>
              <a:rPr lang="en-US" sz="2000" dirty="0">
                <a:hlinkClick r:id="rId4"/>
              </a:rPr>
              <a:t>Syrups</a:t>
            </a:r>
            <a:endParaRPr lang="en-US" sz="2000" dirty="0"/>
          </a:p>
        </p:txBody>
      </p:sp>
    </p:spTree>
  </p:cSld>
  <p:clrMapOvr>
    <a:masterClrMapping/>
  </p:clrMapOvr>
  <p:transition spd="slow">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p>
            <a:pPr algn="ctr"/>
            <a:r>
              <a:rPr lang="en-US" b="1" dirty="0">
                <a:latin typeface="+mn-lt"/>
              </a:rPr>
              <a:t>LABORATORIES :</a:t>
            </a:r>
          </a:p>
        </p:txBody>
      </p:sp>
      <p:pic>
        <p:nvPicPr>
          <p:cNvPr id="4" name="Content Placeholder 3" descr="company1.jpg"/>
          <p:cNvPicPr>
            <a:picLocks noGrp="1" noChangeAspect="1"/>
          </p:cNvPicPr>
          <p:nvPr>
            <p:ph idx="1"/>
          </p:nvPr>
        </p:nvPicPr>
        <p:blipFill>
          <a:blip r:embed="rId2"/>
          <a:stretch>
            <a:fillRect/>
          </a:stretch>
        </p:blipFill>
        <p:spPr>
          <a:xfrm>
            <a:off x="1259586" y="1219200"/>
            <a:ext cx="3855720" cy="2598420"/>
          </a:xfrm>
          <a:prstGeom prst="rect">
            <a:avLst/>
          </a:prstGeom>
          <a:ln>
            <a:noFill/>
          </a:ln>
          <a:effectLst>
            <a:outerShdw blurRad="292100" dist="139700" dir="2700000" algn="tl" rotWithShape="0">
              <a:srgbClr val="333333">
                <a:alpha val="65000"/>
              </a:srgbClr>
            </a:outerShdw>
          </a:effectLst>
        </p:spPr>
      </p:pic>
      <p:pic>
        <p:nvPicPr>
          <p:cNvPr id="5" name="Picture 4" descr="Pharma-Customer-Penn-Containment_tcm11-6331.jpg"/>
          <p:cNvPicPr>
            <a:picLocks noChangeAspect="1"/>
          </p:cNvPicPr>
          <p:nvPr/>
        </p:nvPicPr>
        <p:blipFill>
          <a:blip r:embed="rId3"/>
          <a:stretch>
            <a:fillRect/>
          </a:stretch>
        </p:blipFill>
        <p:spPr>
          <a:xfrm>
            <a:off x="7015353" y="1338739"/>
            <a:ext cx="3581400" cy="2390775"/>
          </a:xfrm>
          <a:prstGeom prst="rect">
            <a:avLst/>
          </a:prstGeom>
          <a:ln>
            <a:noFill/>
          </a:ln>
          <a:effectLst>
            <a:outerShdw blurRad="292100" dist="139700" dir="2700000" algn="tl" rotWithShape="0">
              <a:srgbClr val="333333">
                <a:alpha val="65000"/>
              </a:srgbClr>
            </a:outerShdw>
          </a:effectLst>
        </p:spPr>
      </p:pic>
      <p:pic>
        <p:nvPicPr>
          <p:cNvPr id="6" name="Picture 5" descr="Ranbaxy-Laboratories_4.jpg"/>
          <p:cNvPicPr>
            <a:picLocks noChangeAspect="1"/>
          </p:cNvPicPr>
          <p:nvPr/>
        </p:nvPicPr>
        <p:blipFill>
          <a:blip r:embed="rId4"/>
          <a:stretch>
            <a:fillRect/>
          </a:stretch>
        </p:blipFill>
        <p:spPr>
          <a:xfrm>
            <a:off x="4164330" y="4048919"/>
            <a:ext cx="4038600" cy="2333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1353800" cy="6400800"/>
          </a:xfrm>
        </p:spPr>
        <p:txBody>
          <a:bodyPr>
            <a:normAutofit fontScale="70000" lnSpcReduction="20000"/>
          </a:bodyPr>
          <a:lstStyle/>
          <a:p>
            <a:pPr marL="0" indent="0" algn="ctr" fontAlgn="base">
              <a:buNone/>
            </a:pPr>
            <a:r>
              <a:rPr lang="en-US" sz="7600" b="1" dirty="0"/>
              <a:t>Marketing Support :</a:t>
            </a:r>
            <a:endParaRPr lang="en-US" b="1" dirty="0"/>
          </a:p>
          <a:p>
            <a:pPr marL="457200" indent="-457200" algn="just" fontAlgn="base">
              <a:buFont typeface="Wingdings" panose="05000000000000000000" pitchFamily="2" charset="2"/>
              <a:buChar char="q"/>
            </a:pPr>
            <a:r>
              <a:rPr lang="en-US" sz="3600" dirty="0"/>
              <a:t>We shall provide you the below mention promotional materials</a:t>
            </a:r>
          </a:p>
          <a:p>
            <a:pPr marL="457200" indent="-457200" algn="just" fontAlgn="base">
              <a:buFont typeface="Wingdings" panose="05000000000000000000" pitchFamily="2" charset="2"/>
              <a:buChar char="q"/>
            </a:pPr>
            <a:r>
              <a:rPr lang="en-US" sz="3600" dirty="0"/>
              <a:t>Pharma Products Visual-Aid With Detail</a:t>
            </a:r>
          </a:p>
          <a:p>
            <a:pPr marL="457200" indent="-457200" algn="just" fontAlgn="base">
              <a:buFont typeface="Wingdings" panose="05000000000000000000" pitchFamily="2" charset="2"/>
              <a:buChar char="q"/>
            </a:pPr>
            <a:r>
              <a:rPr lang="en-US" sz="3600" dirty="0"/>
              <a:t>Prescription Pad For Doctors And Chemists</a:t>
            </a:r>
          </a:p>
          <a:p>
            <a:pPr marL="457200" indent="-457200" algn="just" fontAlgn="base">
              <a:buFont typeface="Wingdings" panose="05000000000000000000" pitchFamily="2" charset="2"/>
              <a:buChar char="q"/>
            </a:pPr>
            <a:r>
              <a:rPr lang="en-US" sz="3600" dirty="0"/>
              <a:t>Pharma Products Quality Paper On Demand Basis</a:t>
            </a:r>
          </a:p>
          <a:p>
            <a:pPr marL="457200" indent="-457200" algn="just" fontAlgn="base">
              <a:buFont typeface="Wingdings" panose="05000000000000000000" pitchFamily="2" charset="2"/>
              <a:buChar char="q"/>
            </a:pPr>
            <a:r>
              <a:rPr lang="en-US" sz="3600" dirty="0"/>
              <a:t>Pharma Products Knowledge With Full Detail</a:t>
            </a:r>
          </a:p>
          <a:p>
            <a:pPr marL="457200" indent="-457200" algn="just" fontAlgn="base">
              <a:buFont typeface="Wingdings" panose="05000000000000000000" pitchFamily="2" charset="2"/>
              <a:buChar char="q"/>
            </a:pPr>
            <a:r>
              <a:rPr lang="en-US" sz="3600" dirty="0"/>
              <a:t>Visiting Card</a:t>
            </a:r>
          </a:p>
          <a:p>
            <a:pPr marL="457200" indent="-457200" algn="just" fontAlgn="base">
              <a:buFont typeface="Wingdings" panose="05000000000000000000" pitchFamily="2" charset="2"/>
              <a:buChar char="q"/>
            </a:pPr>
            <a:r>
              <a:rPr lang="en-US" sz="3600" dirty="0"/>
              <a:t>Web Site Support For Products Introduction In Market</a:t>
            </a:r>
          </a:p>
          <a:p>
            <a:pPr marL="457200" indent="-457200" algn="just" fontAlgn="base">
              <a:buFont typeface="Wingdings" panose="05000000000000000000" pitchFamily="2" charset="2"/>
              <a:buChar char="q"/>
            </a:pPr>
            <a:r>
              <a:rPr lang="en-US" sz="3600" dirty="0"/>
              <a:t>Thanking Letter For Doctors And Chemist</a:t>
            </a:r>
          </a:p>
          <a:p>
            <a:pPr marL="457200" indent="-457200" algn="just" fontAlgn="base">
              <a:buFont typeface="Wingdings" panose="05000000000000000000" pitchFamily="2" charset="2"/>
              <a:buChar char="q"/>
            </a:pPr>
            <a:r>
              <a:rPr lang="en-US" sz="3600" dirty="0"/>
              <a:t>Pens</a:t>
            </a:r>
          </a:p>
          <a:p>
            <a:pPr marL="457200" indent="-457200" algn="just" fontAlgn="base">
              <a:buFont typeface="Wingdings" panose="05000000000000000000" pitchFamily="2" charset="2"/>
              <a:buChar char="q"/>
            </a:pPr>
            <a:r>
              <a:rPr lang="en-US" sz="3600" dirty="0"/>
              <a:t>Key Chain</a:t>
            </a:r>
          </a:p>
          <a:p>
            <a:pPr marL="457200" indent="-457200" algn="just" fontAlgn="base">
              <a:buFont typeface="Wingdings" panose="05000000000000000000" pitchFamily="2" charset="2"/>
              <a:buChar char="q"/>
            </a:pPr>
            <a:r>
              <a:rPr lang="en-US" sz="3600" dirty="0"/>
              <a:t>Pen Stand</a:t>
            </a:r>
          </a:p>
          <a:p>
            <a:pPr marL="457200" indent="-457200" algn="just" fontAlgn="base">
              <a:buFont typeface="Wingdings" panose="05000000000000000000" pitchFamily="2" charset="2"/>
              <a:buChar char="q"/>
            </a:pPr>
            <a:r>
              <a:rPr lang="en-US" sz="3600" dirty="0"/>
              <a:t>Company Product List</a:t>
            </a:r>
          </a:p>
          <a:p>
            <a:pPr marL="457200" indent="-457200" algn="just" fontAlgn="base">
              <a:buFont typeface="Wingdings" panose="05000000000000000000" pitchFamily="2" charset="2"/>
              <a:buChar char="q"/>
            </a:pPr>
            <a:r>
              <a:rPr lang="en-US" sz="3600" dirty="0"/>
              <a:t>Pharma Products Marketing Bag</a:t>
            </a:r>
          </a:p>
          <a:p>
            <a:pPr marL="457200" indent="-457200" algn="just" fontAlgn="base">
              <a:buFont typeface="Wingdings" panose="05000000000000000000" pitchFamily="2" charset="2"/>
              <a:buChar char="q"/>
            </a:pPr>
            <a:r>
              <a:rPr lang="en-US" sz="3600" dirty="0"/>
              <a:t>Gifts On Business Basis</a:t>
            </a:r>
          </a:p>
        </p:txBody>
      </p:sp>
    </p:spTree>
  </p:cSld>
  <p:clrMapOvr>
    <a:masterClrMapping/>
  </p:clrMapOvr>
  <p:transition spd="slow">
    <p:cover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763000" cy="1265238"/>
          </a:xfrm>
        </p:spPr>
        <p:txBody>
          <a:bodyPr>
            <a:normAutofit/>
          </a:bodyPr>
          <a:lstStyle/>
          <a:p>
            <a:r>
              <a:rPr lang="en-US" b="1" dirty="0"/>
              <a:t>BEST QUALITY PCD COMPANY AWARD :</a:t>
            </a:r>
            <a:endParaRPr lang="en-US" dirty="0"/>
          </a:p>
        </p:txBody>
      </p:sp>
      <p:pic>
        <p:nvPicPr>
          <p:cNvPr id="6" name="Picture 5" descr="unnamed.jpg"/>
          <p:cNvPicPr>
            <a:picLocks noChangeAspect="1"/>
          </p:cNvPicPr>
          <p:nvPr/>
        </p:nvPicPr>
        <p:blipFill>
          <a:blip r:embed="rId2"/>
          <a:stretch>
            <a:fillRect/>
          </a:stretch>
        </p:blipFill>
        <p:spPr>
          <a:xfrm>
            <a:off x="2133600" y="943707"/>
            <a:ext cx="8153400"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E44303-2A3F-4C62-A26C-713BA8A5CC17}"/>
              </a:ext>
            </a:extLst>
          </p:cNvPr>
          <p:cNvSpPr txBox="1"/>
          <p:nvPr/>
        </p:nvSpPr>
        <p:spPr>
          <a:xfrm>
            <a:off x="381000" y="2590800"/>
            <a:ext cx="11353800" cy="1862048"/>
          </a:xfrm>
          <a:prstGeom prst="rect">
            <a:avLst/>
          </a:prstGeom>
          <a:noFill/>
        </p:spPr>
        <p:txBody>
          <a:bodyPr wrap="square" rtlCol="0">
            <a:spAutoFit/>
          </a:bodyPr>
          <a:lstStyle/>
          <a:p>
            <a:pPr algn="ctr"/>
            <a:r>
              <a:rPr lang="en-US" sz="11500" b="1" dirty="0">
                <a:latin typeface="Freehand521 BT" panose="03080802030307080304" pitchFamily="66" charset="0"/>
              </a:rPr>
              <a:t>THANK YOU</a:t>
            </a:r>
            <a:endParaRPr lang="en-IN" sz="2000" b="1" dirty="0">
              <a:latin typeface="Freehand521 BT" panose="03080802030307080304" pitchFamily="66"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02BBC-C3B9-4D35-9661-3081D9CDF199}"/>
              </a:ext>
            </a:extLst>
          </p:cNvPr>
          <p:cNvSpPr txBox="1"/>
          <p:nvPr/>
        </p:nvSpPr>
        <p:spPr>
          <a:xfrm flipH="1">
            <a:off x="6019800" y="1129129"/>
            <a:ext cx="5334000" cy="4585871"/>
          </a:xfrm>
          <a:prstGeom prst="rect">
            <a:avLst/>
          </a:prstGeom>
          <a:noFill/>
        </p:spPr>
        <p:txBody>
          <a:bodyPr wrap="square" rtlCol="0">
            <a:spAutoFit/>
          </a:bodyPr>
          <a:lstStyle/>
          <a:p>
            <a:r>
              <a:rPr lang="en-US" sz="4400" b="1" dirty="0"/>
              <a:t>Founder :</a:t>
            </a:r>
          </a:p>
          <a:p>
            <a:r>
              <a:rPr lang="en-US" sz="3200" b="1" dirty="0"/>
              <a:t>	</a:t>
            </a:r>
            <a:r>
              <a:rPr lang="en-US" sz="3200" dirty="0"/>
              <a:t>Umesh Kalra</a:t>
            </a:r>
          </a:p>
          <a:p>
            <a:endParaRPr lang="en-US" sz="3200" b="1" dirty="0"/>
          </a:p>
          <a:p>
            <a:r>
              <a:rPr lang="en-US" sz="4400" b="1" dirty="0"/>
              <a:t>Established :</a:t>
            </a:r>
          </a:p>
          <a:p>
            <a:r>
              <a:rPr lang="en-US" sz="3200" b="1" dirty="0"/>
              <a:t>	</a:t>
            </a:r>
            <a:r>
              <a:rPr lang="en-US" sz="3200" dirty="0"/>
              <a:t> 27 April 2007</a:t>
            </a:r>
          </a:p>
          <a:p>
            <a:endParaRPr lang="en-US" sz="3200" b="1" dirty="0"/>
          </a:p>
          <a:p>
            <a:r>
              <a:rPr lang="en-US" sz="4400" b="1" dirty="0"/>
              <a:t>Headquarter :</a:t>
            </a:r>
          </a:p>
          <a:p>
            <a:r>
              <a:rPr lang="en-US" sz="3200" b="1" dirty="0"/>
              <a:t>	</a:t>
            </a:r>
            <a:r>
              <a:rPr lang="en-US" sz="3200" dirty="0"/>
              <a:t>Zirakpur, Panjab - 140603</a:t>
            </a:r>
            <a:endParaRPr lang="en-IN" sz="3200" dirty="0"/>
          </a:p>
        </p:txBody>
      </p:sp>
      <p:pic>
        <p:nvPicPr>
          <p:cNvPr id="8" name="Picture 7">
            <a:extLst>
              <a:ext uri="{FF2B5EF4-FFF2-40B4-BE49-F238E27FC236}">
                <a16:creationId xmlns:a16="http://schemas.microsoft.com/office/drawing/2014/main" id="{716CF6D0-E435-4714-9F7D-886110E2E1DF}"/>
              </a:ext>
            </a:extLst>
          </p:cNvPr>
          <p:cNvPicPr>
            <a:picLocks noChangeAspect="1"/>
          </p:cNvPicPr>
          <p:nvPr/>
        </p:nvPicPr>
        <p:blipFill rotWithShape="1">
          <a:blip r:embed="rId2">
            <a:extLst>
              <a:ext uri="{28A0092B-C50C-407E-A947-70E740481C1C}">
                <a14:useLocalDpi xmlns:a14="http://schemas.microsoft.com/office/drawing/2010/main" val="0"/>
              </a:ext>
            </a:extLst>
          </a:blip>
          <a:srcRect b="2000"/>
          <a:stretch/>
        </p:blipFill>
        <p:spPr>
          <a:xfrm>
            <a:off x="856343" y="1295400"/>
            <a:ext cx="4898571" cy="48006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B8C2481-05C9-4316-98A5-7F9349DFC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extLst>
      <p:ext uri="{BB962C8B-B14F-4D97-AF65-F5344CB8AC3E}">
        <p14:creationId xmlns:p14="http://schemas.microsoft.com/office/powerpoint/2010/main" val="1301040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1353800" cy="6400800"/>
          </a:xfrm>
        </p:spPr>
        <p:txBody>
          <a:bodyPr>
            <a:normAutofit/>
          </a:bodyPr>
          <a:lstStyle/>
          <a:p>
            <a:pPr algn="ctr">
              <a:buNone/>
            </a:pPr>
            <a:r>
              <a:rPr lang="en-US" sz="7700" b="1" dirty="0"/>
              <a:t>Vision</a:t>
            </a:r>
            <a:endParaRPr lang="en-US" b="1" dirty="0"/>
          </a:p>
          <a:p>
            <a:pPr marL="0" indent="0" algn="just">
              <a:buNone/>
            </a:pPr>
            <a:r>
              <a:rPr lang="en-US" sz="4800" dirty="0"/>
              <a:t>Working closely with the medical profession, the Arlak biotech contributes to the health of individuals and to the progress of medicine by adhering to our mission of creating superior pharmaceutical products and offering top-quality services.</a:t>
            </a:r>
          </a:p>
        </p:txBody>
      </p:sp>
      <p:pic>
        <p:nvPicPr>
          <p:cNvPr id="8" name="Picture 7">
            <a:extLst>
              <a:ext uri="{FF2B5EF4-FFF2-40B4-BE49-F238E27FC236}">
                <a16:creationId xmlns:a16="http://schemas.microsoft.com/office/drawing/2014/main" id="{0A8726C0-147B-4B5C-AF0B-244E70D40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8600"/>
            <a:ext cx="11353800" cy="6477000"/>
          </a:xfrm>
        </p:spPr>
        <p:txBody>
          <a:bodyPr>
            <a:normAutofit/>
          </a:bodyPr>
          <a:lstStyle/>
          <a:p>
            <a:pPr marL="0" indent="0" algn="ctr">
              <a:buNone/>
            </a:pPr>
            <a:r>
              <a:rPr lang="en-US" sz="7200" b="1" dirty="0"/>
              <a:t>MISSION</a:t>
            </a:r>
            <a:endParaRPr lang="en-US" sz="4800" b="1" dirty="0"/>
          </a:p>
          <a:p>
            <a:pPr marL="0" indent="0" algn="just">
              <a:buNone/>
            </a:pPr>
            <a:r>
              <a:rPr lang="en-US" sz="4800" dirty="0"/>
              <a:t>As members of the ARLAK BIOTECH, we will carry out our purpose to realize ARLAK’S mission and contribute to society by consciously putting into practice the following beliefs and principles.</a:t>
            </a:r>
          </a:p>
        </p:txBody>
      </p:sp>
      <p:pic>
        <p:nvPicPr>
          <p:cNvPr id="8" name="Picture 7">
            <a:extLst>
              <a:ext uri="{FF2B5EF4-FFF2-40B4-BE49-F238E27FC236}">
                <a16:creationId xmlns:a16="http://schemas.microsoft.com/office/drawing/2014/main" id="{54FB13AE-8571-4684-8A77-50080B0A2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92396"/>
            <a:ext cx="11353800" cy="5813203"/>
          </a:xfrm>
        </p:spPr>
        <p:txBody>
          <a:bodyPr/>
          <a:lstStyle/>
          <a:p>
            <a:pPr marL="0" indent="0" algn="ctr">
              <a:buNone/>
            </a:pPr>
            <a:r>
              <a:rPr lang="en-US" sz="4400" b="1" dirty="0"/>
              <a:t>HISTORY</a:t>
            </a:r>
            <a:endParaRPr lang="en-US" b="1" dirty="0"/>
          </a:p>
          <a:p>
            <a:pPr marL="465138" indent="-465138" algn="just">
              <a:buFont typeface="Calibri" panose="020F0502020204030204" pitchFamily="34" charset="0"/>
              <a:buChar char="֍"/>
            </a:pPr>
            <a:r>
              <a:rPr lang="en-US" dirty="0"/>
              <a:t> Directors of Arlak Biotech Private Limited are Umesh Kalra, Dhiraj Kalra and Jyoti.</a:t>
            </a:r>
          </a:p>
          <a:p>
            <a:pPr marL="465138" indent="-465138" algn="just">
              <a:buFont typeface="Calibri" panose="020F0502020204030204" pitchFamily="34" charset="0"/>
              <a:buChar char="֍"/>
            </a:pPr>
            <a:r>
              <a:rPr lang="en-US" dirty="0"/>
              <a:t>Arlak Biotech Private Limited is a Private incorporated on 27 April 2007.</a:t>
            </a:r>
          </a:p>
          <a:p>
            <a:pPr marL="465138" indent="-465138" algn="just">
              <a:buFont typeface="Calibri" panose="020F0502020204030204" pitchFamily="34" charset="0"/>
              <a:buChar char="֍"/>
            </a:pPr>
            <a:r>
              <a:rPr lang="en-US" dirty="0"/>
              <a:t>It is classified as Non-govt. company and is registered at Registrar of Companies, Chandigarh.</a:t>
            </a:r>
          </a:p>
          <a:p>
            <a:pPr marL="465138" indent="-465138" algn="just">
              <a:buFont typeface="Calibri" panose="020F0502020204030204" pitchFamily="34" charset="0"/>
              <a:buChar char="֍"/>
            </a:pPr>
            <a:r>
              <a:rPr lang="en-US" dirty="0"/>
              <a:t>Its authorized share capital is Rs. 300,000 and its paid up capital is Rs. 300,000.</a:t>
            </a:r>
          </a:p>
          <a:p>
            <a:pPr marL="465138" indent="-465138" algn="just">
              <a:buFont typeface="Calibri" panose="020F0502020204030204" pitchFamily="34" charset="0"/>
              <a:buChar char="֍"/>
            </a:pPr>
            <a:r>
              <a:rPr lang="en-US" dirty="0"/>
              <a:t>It is involved in Manufacture of other chemical products.</a:t>
            </a:r>
          </a:p>
        </p:txBody>
      </p:sp>
      <p:pic>
        <p:nvPicPr>
          <p:cNvPr id="6" name="Picture 5">
            <a:extLst>
              <a:ext uri="{FF2B5EF4-FFF2-40B4-BE49-F238E27FC236}">
                <a16:creationId xmlns:a16="http://schemas.microsoft.com/office/drawing/2014/main" id="{E44C050D-D0DE-4A48-9AEA-611DB706A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0603"/>
            <a:ext cx="1225155" cy="892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1470025"/>
          </a:xfrm>
        </p:spPr>
        <p:txBody>
          <a:bodyPr>
            <a:normAutofit fontScale="90000"/>
          </a:bodyPr>
          <a:lstStyle/>
          <a:p>
            <a:r>
              <a:rPr lang="en-US" b="1" dirty="0"/>
              <a:t>Welcome to Arlak Biotech</a:t>
            </a:r>
            <a:br>
              <a:rPr lang="en-US" dirty="0"/>
            </a:br>
            <a:endParaRPr lang="en-US" dirty="0"/>
          </a:p>
        </p:txBody>
      </p:sp>
      <p:sp>
        <p:nvSpPr>
          <p:cNvPr id="3" name="Subtitle 2"/>
          <p:cNvSpPr>
            <a:spLocks noGrp="1"/>
          </p:cNvSpPr>
          <p:nvPr>
            <p:ph type="subTitle" idx="1"/>
          </p:nvPr>
        </p:nvSpPr>
        <p:spPr>
          <a:xfrm>
            <a:off x="381000" y="1295400"/>
            <a:ext cx="11353800" cy="5334000"/>
          </a:xfrm>
          <a:noFill/>
          <a:ln>
            <a:noFill/>
          </a:ln>
        </p:spPr>
        <p:txBody>
          <a:bodyPr>
            <a:normAutofit/>
          </a:bodyPr>
          <a:lstStyle/>
          <a:p>
            <a:r>
              <a:rPr lang="en-US" sz="2800" u="sng" dirty="0">
                <a:solidFill>
                  <a:schemeClr val="tx1"/>
                </a:solidFill>
              </a:rPr>
              <a:t>Best PCD Pharma Franchise Company in India</a:t>
            </a:r>
          </a:p>
          <a:p>
            <a:endParaRPr lang="en-US" sz="2800" u="sng" dirty="0">
              <a:solidFill>
                <a:schemeClr val="tx1"/>
              </a:solidFill>
            </a:endParaRPr>
          </a:p>
          <a:p>
            <a:pPr marL="342900" indent="-342900" algn="just">
              <a:buFont typeface="Calibri" panose="020F0502020204030204" pitchFamily="34" charset="0"/>
              <a:buChar char="֍"/>
            </a:pPr>
            <a:r>
              <a:rPr lang="en-US" sz="2800" dirty="0"/>
              <a:t>Arlak Biotech is one of the top leading PCD Pharma Franchise Companies in Punjab India.</a:t>
            </a:r>
          </a:p>
          <a:p>
            <a:pPr marL="342900" indent="-342900" algn="just">
              <a:buFont typeface="Calibri" panose="020F0502020204030204" pitchFamily="34" charset="0"/>
              <a:buChar char="֍"/>
            </a:pPr>
            <a:r>
              <a:rPr lang="en-US" sz="2800" dirty="0"/>
              <a:t>We are giving an extensive variety of </a:t>
            </a:r>
            <a:r>
              <a:rPr lang="en-US" sz="2800" b="1" dirty="0">
                <a:hlinkClick r:id="rId2"/>
              </a:rPr>
              <a:t>PCD Pharmaceutical products</a:t>
            </a:r>
            <a:r>
              <a:rPr lang="en-US" sz="2800" dirty="0"/>
              <a:t> to healthcare industry at most affordable cost.</a:t>
            </a:r>
          </a:p>
          <a:p>
            <a:pPr marL="342900" indent="-342900" algn="just">
              <a:buFont typeface="Calibri" panose="020F0502020204030204" pitchFamily="34" charset="0"/>
              <a:buChar char="֍"/>
            </a:pPr>
            <a:r>
              <a:rPr lang="en-US" sz="2800" dirty="0"/>
              <a:t>Arlak biotech is marketing more than 1000+ brands for different human medical requirements.</a:t>
            </a:r>
          </a:p>
          <a:p>
            <a:pPr marL="342900" indent="-342900" algn="just">
              <a:buFont typeface="Calibri" panose="020F0502020204030204" pitchFamily="34" charset="0"/>
              <a:buChar char="֍"/>
            </a:pPr>
            <a:r>
              <a:rPr lang="en-US" sz="2800" dirty="0"/>
              <a:t>Our portfolio incorporate Tablets, Soft gel Cap, Capsules, Injectables, Syrups, Topical gels, Creams, Oils, Lotions, Drops, Sachet and many more others as per medical requirements. </a:t>
            </a:r>
          </a:p>
          <a:p>
            <a:endParaRPr lang="en-US" sz="2800" dirty="0"/>
          </a:p>
          <a:p>
            <a:endParaRPr lang="en-US" sz="2800" dirty="0"/>
          </a:p>
          <a:p>
            <a:endParaRPr lang="en-US" sz="2800" dirty="0"/>
          </a:p>
        </p:txBody>
      </p:sp>
      <p:pic>
        <p:nvPicPr>
          <p:cNvPr id="5" name="Picture 4">
            <a:extLst>
              <a:ext uri="{FF2B5EF4-FFF2-40B4-BE49-F238E27FC236}">
                <a16:creationId xmlns:a16="http://schemas.microsoft.com/office/drawing/2014/main" id="{AEF8E36C-DD2E-4972-87E4-87B07BEEB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0996"/>
            <a:ext cx="11353800" cy="5432203"/>
          </a:xfrm>
        </p:spPr>
        <p:txBody>
          <a:bodyPr>
            <a:normAutofit/>
          </a:bodyPr>
          <a:lstStyle/>
          <a:p>
            <a:pPr marL="465138" indent="-465138" algn="just">
              <a:buFont typeface="Calibri" panose="020F0502020204030204" pitchFamily="34" charset="0"/>
              <a:buChar char="֍"/>
            </a:pPr>
            <a:r>
              <a:rPr lang="en-US" sz="3200" dirty="0"/>
              <a:t>Arlak Biotech Pvt Ltd is a</a:t>
            </a:r>
            <a:r>
              <a:rPr lang="en-US" sz="3200" b="1" dirty="0"/>
              <a:t> WHO-GMP Certified </a:t>
            </a:r>
            <a:r>
              <a:rPr lang="en-US" sz="3200" dirty="0"/>
              <a:t>PCD Pharma Marketing Company.</a:t>
            </a:r>
          </a:p>
          <a:p>
            <a:pPr marL="465138" indent="-465138" algn="just">
              <a:buFont typeface="Calibri" panose="020F0502020204030204" pitchFamily="34" charset="0"/>
              <a:buChar char="֍"/>
            </a:pPr>
            <a:r>
              <a:rPr lang="en-US" sz="3200" dirty="0"/>
              <a:t>We have a Fast distribution network that guarantees convenient access to our pharmaceutical formulations (Pharma products) throughout the country.</a:t>
            </a:r>
          </a:p>
          <a:p>
            <a:pPr marL="465138" indent="-465138" algn="just">
              <a:buFont typeface="Calibri" panose="020F0502020204030204" pitchFamily="34" charset="0"/>
              <a:buChar char="֍"/>
            </a:pPr>
            <a:r>
              <a:rPr lang="en-US" sz="3200" dirty="0"/>
              <a:t>We also come in the list to top </a:t>
            </a:r>
            <a:r>
              <a:rPr lang="en-US" sz="3200" dirty="0">
                <a:hlinkClick r:id="rId2"/>
              </a:rPr>
              <a:t>pharma franchise Companies</a:t>
            </a:r>
            <a:r>
              <a:rPr lang="en-US" sz="3200" dirty="0"/>
              <a:t> .</a:t>
            </a:r>
          </a:p>
          <a:p>
            <a:pPr marL="465138" indent="-465138" algn="just">
              <a:buFont typeface="Calibri" panose="020F0502020204030204" pitchFamily="34" charset="0"/>
              <a:buChar char="֍"/>
            </a:pPr>
            <a:r>
              <a:rPr lang="en-US" sz="3200" dirty="0"/>
              <a:t>We are providing highly innovative and understandable information to our customers through advertising data instruments.</a:t>
            </a:r>
            <a:endParaRPr lang="en-US" sz="3200" u="sng" dirty="0"/>
          </a:p>
          <a:p>
            <a:endParaRPr lang="en-US" sz="3200" dirty="0"/>
          </a:p>
        </p:txBody>
      </p:sp>
      <p:pic>
        <p:nvPicPr>
          <p:cNvPr id="5" name="Picture 4">
            <a:extLst>
              <a:ext uri="{FF2B5EF4-FFF2-40B4-BE49-F238E27FC236}">
                <a16:creationId xmlns:a16="http://schemas.microsoft.com/office/drawing/2014/main" id="{377BC6B3-3070-4C58-B062-BC25CA09F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1353800" cy="6172200"/>
          </a:xfrm>
        </p:spPr>
        <p:txBody>
          <a:bodyPr>
            <a:normAutofit/>
          </a:bodyPr>
          <a:lstStyle/>
          <a:p>
            <a:pPr marL="0" indent="0" algn="ctr">
              <a:buNone/>
            </a:pPr>
            <a:r>
              <a:rPr lang="en-US" sz="4000" b="1" dirty="0"/>
              <a:t>THE COMPANY HAS THE FOLLOWING</a:t>
            </a:r>
          </a:p>
          <a:p>
            <a:pPr marL="0" indent="0" algn="ctr">
              <a:buNone/>
            </a:pPr>
            <a:r>
              <a:rPr lang="en-US" sz="4000" b="1" dirty="0"/>
              <a:t>BUSINESS DIVISIONS:</a:t>
            </a:r>
          </a:p>
          <a:p>
            <a:pPr marL="623888" indent="-623888" algn="just">
              <a:buFont typeface="Calibri" panose="020F0502020204030204" pitchFamily="34" charset="0"/>
              <a:buChar char="֍"/>
            </a:pPr>
            <a:r>
              <a:rPr lang="en-US" sz="4000" dirty="0"/>
              <a:t>ARLAK GROUP Offering more than 1000 products covering all formulations (Tablets ,Capsules, soft gelatin capsule, syrups, Injectable, Soap, lotion, Powder, Sachets, Pre-filled Syringes etc.) and covering all area (medicine, gynecology, dermatology, cardiology, gynecology, diabetic, ophthalmic, ayurvedic etc.)</a:t>
            </a:r>
          </a:p>
        </p:txBody>
      </p:sp>
      <p:pic>
        <p:nvPicPr>
          <p:cNvPr id="4" name="Picture 3">
            <a:extLst>
              <a:ext uri="{FF2B5EF4-FFF2-40B4-BE49-F238E27FC236}">
                <a16:creationId xmlns:a16="http://schemas.microsoft.com/office/drawing/2014/main" id="{C69706E9-EB87-453F-9AAE-3396871D1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25155" cy="892397"/>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1458</Words>
  <Application>Microsoft Office PowerPoint</Application>
  <PresentationFormat>Widescreen</PresentationFormat>
  <Paragraphs>195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Shree M. &amp; N. Virani Science College (Autonomous) An Affiliated to Saurashtra University Department of Industrial Chemistry </vt:lpstr>
      <vt:lpstr>PowerPoint Presentation</vt:lpstr>
      <vt:lpstr>PowerPoint Presentation</vt:lpstr>
      <vt:lpstr>PowerPoint Presentation</vt:lpstr>
      <vt:lpstr>PowerPoint Presentation</vt:lpstr>
      <vt:lpstr>Welcome to Arlak Biotech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Capsules : </vt:lpstr>
      <vt:lpstr>Tablets : </vt:lpstr>
      <vt:lpstr>Injectable : </vt:lpstr>
      <vt:lpstr>Hand Sanitizers : </vt:lpstr>
      <vt:lpstr>AYURVEDIC : </vt:lpstr>
      <vt:lpstr>Syrups : </vt:lpstr>
      <vt:lpstr>LABORATORIES :</vt:lpstr>
      <vt:lpstr>PowerPoint Presentation</vt:lpstr>
      <vt:lpstr>BEST QUALITY PCD COMPANY AWARD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Arlak Biotech </dc:title>
  <dc:creator>HP</dc:creator>
  <cp:lastModifiedBy>akshu patel</cp:lastModifiedBy>
  <cp:revision>22</cp:revision>
  <dcterms:created xsi:type="dcterms:W3CDTF">2021-09-28T11:53:34Z</dcterms:created>
  <dcterms:modified xsi:type="dcterms:W3CDTF">2021-12-17T17:51:20Z</dcterms:modified>
</cp:coreProperties>
</file>