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57" r:id="rId3"/>
    <p:sldId id="258" r:id="rId4"/>
    <p:sldId id="259" r:id="rId5"/>
    <p:sldId id="263" r:id="rId6"/>
    <p:sldId id="267" r:id="rId7"/>
    <p:sldId id="260" r:id="rId8"/>
    <p:sldId id="261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B30-A4C0-464C-AC43-6CE4FFFAE93C}" type="datetimeFigureOut">
              <a:rPr lang="en-IN" smtClean="0"/>
              <a:pPr/>
              <a:t>22-09-2021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AD97-6EB9-4B81-A9E2-16667FF692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B30-A4C0-464C-AC43-6CE4FFFAE93C}" type="datetimeFigureOut">
              <a:rPr lang="en-IN" smtClean="0"/>
              <a:pPr/>
              <a:t>22-09-2021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AD97-6EB9-4B81-A9E2-16667FF692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B30-A4C0-464C-AC43-6CE4FFFAE93C}" type="datetimeFigureOut">
              <a:rPr lang="en-IN" smtClean="0"/>
              <a:pPr/>
              <a:t>22-09-2021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AD97-6EB9-4B81-A9E2-16667FF692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B30-A4C0-464C-AC43-6CE4FFFAE93C}" type="datetimeFigureOut">
              <a:rPr lang="en-IN" smtClean="0"/>
              <a:pPr/>
              <a:t>22-09-2021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AD97-6EB9-4B81-A9E2-16667FF692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B30-A4C0-464C-AC43-6CE4FFFAE93C}" type="datetimeFigureOut">
              <a:rPr lang="en-IN" smtClean="0"/>
              <a:pPr/>
              <a:t>22-09-2021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AD97-6EB9-4B81-A9E2-16667FF692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B30-A4C0-464C-AC43-6CE4FFFAE93C}" type="datetimeFigureOut">
              <a:rPr lang="en-IN" smtClean="0"/>
              <a:pPr/>
              <a:t>22-09-2021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AD97-6EB9-4B81-A9E2-16667FF6928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B30-A4C0-464C-AC43-6CE4FFFAE93C}" type="datetimeFigureOut">
              <a:rPr lang="en-IN" smtClean="0"/>
              <a:pPr/>
              <a:t>22-09-2021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AD97-6EB9-4B81-A9E2-16667FF692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B30-A4C0-464C-AC43-6CE4FFFAE93C}" type="datetimeFigureOut">
              <a:rPr lang="en-IN" smtClean="0"/>
              <a:pPr/>
              <a:t>22-09-2021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AD97-6EB9-4B81-A9E2-16667FF692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B30-A4C0-464C-AC43-6CE4FFFAE93C}" type="datetimeFigureOut">
              <a:rPr lang="en-IN" smtClean="0"/>
              <a:pPr/>
              <a:t>22-09-2021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AD97-6EB9-4B81-A9E2-16667FF692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B30-A4C0-464C-AC43-6CE4FFFAE93C}" type="datetimeFigureOut">
              <a:rPr lang="en-IN" smtClean="0"/>
              <a:pPr/>
              <a:t>22-09-2021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48AD97-6EB9-4B81-A9E2-16667FF692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B30-A4C0-464C-AC43-6CE4FFFAE93C}" type="datetimeFigureOut">
              <a:rPr lang="en-IN" smtClean="0"/>
              <a:pPr/>
              <a:t>22-09-2021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AD97-6EB9-4B81-A9E2-16667FF6928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B3DB30-A4C0-464C-AC43-6CE4FFFAE93C}" type="datetimeFigureOut">
              <a:rPr lang="en-IN" smtClean="0"/>
              <a:pPr/>
              <a:t>22-09-2021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848AD97-6EB9-4B81-A9E2-16667FF6928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" descr="C:\Users\om\Desktop\ppt\m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1" y="0"/>
            <a:ext cx="1169576" cy="1701474"/>
          </a:xfrm>
          <a:prstGeom prst="rect">
            <a:avLst/>
          </a:prstGeom>
          <a:noFill/>
        </p:spPr>
      </p:pic>
      <p:pic>
        <p:nvPicPr>
          <p:cNvPr id="1026" name="Picture 2" descr="C:\Users\om\Desktop\WhatsApp Image 2021-07-04 at 12.47.19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2976" cy="167940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89398" y="214290"/>
            <a:ext cx="67508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</a:t>
            </a:r>
            <a:r>
              <a:rPr lang="en-U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hree M. &amp; N. Virani Science College (Autonomous) </a:t>
            </a:r>
          </a:p>
          <a:p>
            <a:pPr algn="ctr"/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1643050"/>
            <a:ext cx="525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“Yogidham Gurukul”, Kalavad Road, Rajkot, 360005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17829" y="2791422"/>
            <a:ext cx="91261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Presentation On Torrent Pharma Ltd.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0562" y="5143512"/>
            <a:ext cx="43557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u="sng" dirty="0" smtClean="0"/>
              <a:t>PREPARED BY </a:t>
            </a:r>
            <a:r>
              <a:rPr lang="en-IN" b="1" dirty="0" smtClean="0"/>
              <a:t>: KHAMBHALIYA VIVEK .S</a:t>
            </a:r>
          </a:p>
          <a:p>
            <a:r>
              <a:rPr lang="en-IN" b="1" u="sng" dirty="0" smtClean="0"/>
              <a:t>EN NO </a:t>
            </a:r>
            <a:r>
              <a:rPr lang="en-IN" b="1" dirty="0" smtClean="0"/>
              <a:t>: 19BIC022</a:t>
            </a:r>
          </a:p>
          <a:p>
            <a:r>
              <a:rPr lang="en-IN" b="1" u="sng" dirty="0" smtClean="0"/>
              <a:t>PROGRAM </a:t>
            </a:r>
            <a:r>
              <a:rPr lang="en-IN" b="1" dirty="0" smtClean="0"/>
              <a:t>: B.sc (INDUSTRIAL CHEMISTRY)</a:t>
            </a:r>
          </a:p>
          <a:p>
            <a:r>
              <a:rPr lang="en-IN" b="1" u="sng" dirty="0" smtClean="0"/>
              <a:t>SEMESTER </a:t>
            </a:r>
            <a:r>
              <a:rPr lang="en-IN" b="1" dirty="0" smtClean="0"/>
              <a:t>:5</a:t>
            </a:r>
          </a:p>
          <a:p>
            <a:r>
              <a:rPr lang="en-IN" b="1" u="sng" dirty="0" smtClean="0"/>
              <a:t>SEMINAR</a:t>
            </a:r>
            <a:r>
              <a:rPr lang="en-IN" b="1" dirty="0" smtClean="0"/>
              <a:t> : ITPR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om\Desktop\ppt\Torrent main products\images (5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4744" cy="18573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357166"/>
            <a:ext cx="101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AFOGLIP</a:t>
            </a:r>
            <a:endParaRPr lang="en-IN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51435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43504" y="2714620"/>
            <a:ext cx="350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ADCEF DT. (Adcef DT 125mg Tablet)</a:t>
            </a:r>
            <a:endParaRPr lang="en-IN" b="1" dirty="0"/>
          </a:p>
        </p:txBody>
      </p:sp>
      <p:pic>
        <p:nvPicPr>
          <p:cNvPr id="8" name="Picture 4" descr="C:\Users\om\Desktop\ppt\Torrent main products\images (4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84"/>
            <a:ext cx="5214942" cy="14954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00694" y="5143512"/>
            <a:ext cx="27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ADFRAR P. (Adfrar p 40mg injection)</a:t>
            </a:r>
            <a:endParaRPr lang="en-IN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571473" y="2180528"/>
            <a:ext cx="6668552" cy="1319909"/>
          </a:xfrm>
        </p:spPr>
        <p:txBody>
          <a:bodyPr>
            <a:normAutofit fontScale="92500"/>
          </a:bodyPr>
          <a:lstStyle/>
          <a:p>
            <a:r>
              <a:rPr lang="en-IN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</a:t>
            </a:r>
            <a:r>
              <a:rPr lang="en-IN" sz="7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 YOU</a:t>
            </a:r>
            <a:endParaRPr lang="en-IN" sz="7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om\Desktop\ppt\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22" y="260648"/>
            <a:ext cx="244607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0380"/>
            <a:ext cx="2771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000" b="1" dirty="0" smtClean="0"/>
              <a:t>INDEX </a:t>
            </a:r>
            <a:endParaRPr lang="en-IN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-2024" y="781067"/>
            <a:ext cx="601418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Introduction.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History.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Company Management Includes.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Mission &amp; Vision.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Core Vlues.</a:t>
            </a:r>
          </a:p>
          <a:p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Drug development process.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IN" sz="2400" b="1" dirty="0" smtClean="0"/>
              <a:t>Torrent Pharmaceuticals some drug list.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IN" sz="2400" b="1" dirty="0"/>
          </a:p>
        </p:txBody>
      </p:sp>
    </p:spTree>
    <p:extLst>
      <p:ext uri="{BB962C8B-B14F-4D97-AF65-F5344CB8AC3E}">
        <p14:creationId xmlns="" xmlns:p14="http://schemas.microsoft.com/office/powerpoint/2010/main" val="40246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22" y="260648"/>
            <a:ext cx="244607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0380"/>
            <a:ext cx="5868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INTRODUCTION OF COMPANY: </a:t>
            </a:r>
            <a:endParaRPr lang="en-IN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214282" y="1643050"/>
            <a:ext cx="835824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dirty="0" smtClean="0"/>
              <a:t> Torrent Pharma, the flagship Company of Torrent Group is one of the leading pharma companies of the Country</a:t>
            </a:r>
            <a:r>
              <a:rPr lang="en-US" sz="22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sz="22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200" b="1" dirty="0" smtClean="0"/>
              <a:t> </a:t>
            </a:r>
            <a:r>
              <a:rPr lang="en-US" sz="2200" dirty="0" smtClean="0"/>
              <a:t>The Company was a pioneer in initiating the concept of niche marketing in India and  today is ranked amongst the leaders in therapeutic segment of cardiovascular (CV), central nervous system (CNS), gastro-intestinal (GI) and women healthcare (WHC)</a:t>
            </a:r>
            <a:r>
              <a:rPr lang="en-US" sz="2200" b="1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en-US" sz="22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200" b="1" dirty="0" smtClean="0"/>
              <a:t> </a:t>
            </a:r>
            <a:r>
              <a:rPr lang="en-US" sz="2200" dirty="0" smtClean="0"/>
              <a:t>Torrent Pharma's competitive advantage stems from the world-class manufacturing facilities, advanced R &amp; D capabilities, extensive domestic network and a widespread global presence in over 40 countries.</a:t>
            </a:r>
            <a:endParaRPr lang="en-US" sz="2200" b="1" dirty="0" smtClean="0"/>
          </a:p>
          <a:p>
            <a:endParaRPr lang="en-US" sz="2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0649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22" y="260648"/>
            <a:ext cx="244607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0380"/>
            <a:ext cx="27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History</a:t>
            </a:r>
            <a:endParaRPr lang="en-IN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571612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b="1" dirty="0" smtClean="0"/>
              <a:t> </a:t>
            </a:r>
            <a:r>
              <a:rPr lang="en-US" sz="2200" dirty="0"/>
              <a:t>Torrent Pharma started international acquisitions in 2005 with 90 year old </a:t>
            </a:r>
            <a:r>
              <a:rPr lang="en-US" sz="2200" dirty="0" smtClean="0"/>
              <a:t>Human </a:t>
            </a:r>
            <a:r>
              <a:rPr lang="en-US" sz="2200" dirty="0"/>
              <a:t>from Pfizer to enter the German market. Later on purchased ANDA of Minocycline from Ranbaxy for the US Market in 2015</a:t>
            </a:r>
            <a:r>
              <a:rPr lang="en-US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endParaRPr lang="en-US" sz="22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200" b="1" dirty="0" smtClean="0"/>
              <a:t> </a:t>
            </a:r>
            <a:r>
              <a:rPr lang="en-US" sz="2200" dirty="0"/>
              <a:t>In January 2018, Torrent also acquired Bio-Pharm, Inc. (BPI) a generic pharmaceuticals and OTC Company, based in Levittown Pennsylvania, USA, which also included a US FDA registered manufacturing facility.</a:t>
            </a:r>
          </a:p>
          <a:p>
            <a:endParaRPr lang="en-US" sz="2200" b="1" dirty="0" smtClean="0"/>
          </a:p>
          <a:p>
            <a:pPr>
              <a:buFont typeface="Wingdings" pitchFamily="2" charset="2"/>
              <a:buChar char="Ø"/>
            </a:pPr>
            <a:endParaRPr lang="en-US" sz="2200" b="1" dirty="0" smtClean="0"/>
          </a:p>
          <a:p>
            <a:pPr algn="just" fontAlgn="t">
              <a:buFont typeface="Wingdings" pitchFamily="2" charset="2"/>
              <a:buChar char="Ø"/>
            </a:pPr>
            <a:r>
              <a:rPr lang="en-US" sz="2200" b="1" dirty="0" smtClean="0"/>
              <a:t> </a:t>
            </a:r>
            <a:r>
              <a:rPr lang="en-US" sz="2200" dirty="0"/>
              <a:t>Torrent Pharma is committed towards “not just healthcare but lifecare</a:t>
            </a:r>
            <a:r>
              <a:rPr lang="en-US" sz="2200" dirty="0" smtClean="0"/>
              <a:t>.”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22611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777" y="1036319"/>
            <a:ext cx="9031605" cy="541020"/>
            <a:chOff x="112777" y="1036319"/>
            <a:chExt cx="9031605" cy="541020"/>
          </a:xfrm>
        </p:grpSpPr>
        <p:sp>
          <p:nvSpPr>
            <p:cNvPr id="3" name="object 3"/>
            <p:cNvSpPr/>
            <p:nvPr/>
          </p:nvSpPr>
          <p:spPr>
            <a:xfrm>
              <a:off x="515111" y="1046987"/>
              <a:ext cx="8628888" cy="18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7" y="1036319"/>
              <a:ext cx="7767828" cy="541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575817"/>
            <a:ext cx="72269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5" dirty="0"/>
              <a:t>COMPANY </a:t>
            </a:r>
            <a:r>
              <a:rPr sz="3600" b="1" spc="25" dirty="0"/>
              <a:t>MANAGEMENT</a:t>
            </a:r>
            <a:r>
              <a:rPr sz="3600" b="1" spc="-434" dirty="0"/>
              <a:t> </a:t>
            </a:r>
            <a:r>
              <a:rPr sz="3600" b="1" spc="-35" dirty="0"/>
              <a:t>INCLUDES</a:t>
            </a:r>
            <a:r>
              <a:rPr sz="3600" spc="-35" dirty="0"/>
              <a:t>:</a:t>
            </a:r>
            <a:endParaRPr sz="3600"/>
          </a:p>
        </p:txBody>
      </p:sp>
      <p:grpSp>
        <p:nvGrpSpPr>
          <p:cNvPr id="6" name="object 6"/>
          <p:cNvGrpSpPr/>
          <p:nvPr/>
        </p:nvGrpSpPr>
        <p:grpSpPr>
          <a:xfrm>
            <a:off x="5481764" y="4719764"/>
            <a:ext cx="2246630" cy="1458595"/>
            <a:chOff x="5481764" y="4719764"/>
            <a:chExt cx="2246630" cy="1458595"/>
          </a:xfrm>
        </p:grpSpPr>
        <p:sp>
          <p:nvSpPr>
            <p:cNvPr id="7" name="object 7"/>
            <p:cNvSpPr/>
            <p:nvPr/>
          </p:nvSpPr>
          <p:spPr>
            <a:xfrm>
              <a:off x="5487162" y="4725162"/>
              <a:ext cx="2235835" cy="1447800"/>
            </a:xfrm>
            <a:custGeom>
              <a:avLst/>
              <a:gdLst/>
              <a:ahLst/>
              <a:cxnLst/>
              <a:rect l="l" t="t" r="r" b="b"/>
              <a:pathLst>
                <a:path w="2235834" h="1447800">
                  <a:moveTo>
                    <a:pt x="2090928" y="0"/>
                  </a:moveTo>
                  <a:lnTo>
                    <a:pt x="144779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80"/>
                  </a:lnTo>
                  <a:lnTo>
                    <a:pt x="0" y="1303020"/>
                  </a:lnTo>
                  <a:lnTo>
                    <a:pt x="7376" y="1348781"/>
                  </a:lnTo>
                  <a:lnTo>
                    <a:pt x="27919" y="1388524"/>
                  </a:lnTo>
                  <a:lnTo>
                    <a:pt x="59253" y="1419865"/>
                  </a:lnTo>
                  <a:lnTo>
                    <a:pt x="98999" y="1440418"/>
                  </a:lnTo>
                  <a:lnTo>
                    <a:pt x="144779" y="1447800"/>
                  </a:lnTo>
                  <a:lnTo>
                    <a:pt x="2090928" y="1447800"/>
                  </a:lnTo>
                  <a:lnTo>
                    <a:pt x="2136708" y="1440418"/>
                  </a:lnTo>
                  <a:lnTo>
                    <a:pt x="2176454" y="1419865"/>
                  </a:lnTo>
                  <a:lnTo>
                    <a:pt x="2207788" y="1388524"/>
                  </a:lnTo>
                  <a:lnTo>
                    <a:pt x="2228331" y="1348781"/>
                  </a:lnTo>
                  <a:lnTo>
                    <a:pt x="2235708" y="1303020"/>
                  </a:lnTo>
                  <a:lnTo>
                    <a:pt x="2235708" y="144780"/>
                  </a:lnTo>
                  <a:lnTo>
                    <a:pt x="2228331" y="98999"/>
                  </a:lnTo>
                  <a:lnTo>
                    <a:pt x="2207788" y="59253"/>
                  </a:lnTo>
                  <a:lnTo>
                    <a:pt x="2176454" y="27919"/>
                  </a:lnTo>
                  <a:lnTo>
                    <a:pt x="2136708" y="7376"/>
                  </a:lnTo>
                  <a:lnTo>
                    <a:pt x="20909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87162" y="4725162"/>
              <a:ext cx="2235835" cy="1447800"/>
            </a:xfrm>
            <a:custGeom>
              <a:avLst/>
              <a:gdLst/>
              <a:ahLst/>
              <a:cxnLst/>
              <a:rect l="l" t="t" r="r" b="b"/>
              <a:pathLst>
                <a:path w="2235834" h="1447800">
                  <a:moveTo>
                    <a:pt x="0" y="144780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79" y="0"/>
                  </a:lnTo>
                  <a:lnTo>
                    <a:pt x="2090928" y="0"/>
                  </a:lnTo>
                  <a:lnTo>
                    <a:pt x="2136708" y="7376"/>
                  </a:lnTo>
                  <a:lnTo>
                    <a:pt x="2176454" y="27919"/>
                  </a:lnTo>
                  <a:lnTo>
                    <a:pt x="2207788" y="59253"/>
                  </a:lnTo>
                  <a:lnTo>
                    <a:pt x="2228331" y="98999"/>
                  </a:lnTo>
                  <a:lnTo>
                    <a:pt x="2235708" y="144780"/>
                  </a:lnTo>
                  <a:lnTo>
                    <a:pt x="2235708" y="1303020"/>
                  </a:lnTo>
                  <a:lnTo>
                    <a:pt x="2228331" y="1348781"/>
                  </a:lnTo>
                  <a:lnTo>
                    <a:pt x="2207788" y="1388524"/>
                  </a:lnTo>
                  <a:lnTo>
                    <a:pt x="2176454" y="1419865"/>
                  </a:lnTo>
                  <a:lnTo>
                    <a:pt x="2136708" y="1440418"/>
                  </a:lnTo>
                  <a:lnTo>
                    <a:pt x="2090928" y="1447800"/>
                  </a:lnTo>
                  <a:lnTo>
                    <a:pt x="144779" y="1447800"/>
                  </a:lnTo>
                  <a:lnTo>
                    <a:pt x="98999" y="1440418"/>
                  </a:lnTo>
                  <a:lnTo>
                    <a:pt x="59253" y="1419865"/>
                  </a:lnTo>
                  <a:lnTo>
                    <a:pt x="27919" y="1388524"/>
                  </a:lnTo>
                  <a:lnTo>
                    <a:pt x="7376" y="1348781"/>
                  </a:lnTo>
                  <a:lnTo>
                    <a:pt x="0" y="1303020"/>
                  </a:lnTo>
                  <a:lnTo>
                    <a:pt x="0" y="144780"/>
                  </a:lnTo>
                  <a:close/>
                </a:path>
              </a:pathLst>
            </a:custGeom>
            <a:ln w="10668">
              <a:solidFill>
                <a:srgbClr val="EFA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46114" y="5134102"/>
            <a:ext cx="971550" cy="10502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84785" marR="43815" indent="-172720">
              <a:lnSpc>
                <a:spcPts val="1870"/>
              </a:lnSpc>
              <a:spcBef>
                <a:spcPts val="400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Arial"/>
                <a:cs typeface="Arial"/>
              </a:rPr>
              <a:t>Ashish  N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a,</a:t>
            </a:r>
            <a:endParaRPr sz="1800">
              <a:latin typeface="Arial"/>
              <a:cs typeface="Arial"/>
            </a:endParaRPr>
          </a:p>
          <a:p>
            <a:pPr marL="184785" indent="-172720">
              <a:lnSpc>
                <a:spcPts val="201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84785">
              <a:lnSpc>
                <a:spcPts val="2010"/>
              </a:lnSpc>
            </a:pPr>
            <a:r>
              <a:rPr sz="1800" spc="-5" dirty="0">
                <a:latin typeface="Arial"/>
                <a:cs typeface="Arial"/>
              </a:rPr>
              <a:t>Doshi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1764" y="4795964"/>
            <a:ext cx="2246630" cy="1458595"/>
            <a:chOff x="1671764" y="4795964"/>
            <a:chExt cx="2246630" cy="1458595"/>
          </a:xfrm>
        </p:grpSpPr>
        <p:sp>
          <p:nvSpPr>
            <p:cNvPr id="11" name="object 11"/>
            <p:cNvSpPr/>
            <p:nvPr/>
          </p:nvSpPr>
          <p:spPr>
            <a:xfrm>
              <a:off x="1677161" y="4801362"/>
              <a:ext cx="2235835" cy="1447800"/>
            </a:xfrm>
            <a:custGeom>
              <a:avLst/>
              <a:gdLst/>
              <a:ahLst/>
              <a:cxnLst/>
              <a:rect l="l" t="t" r="r" b="b"/>
              <a:pathLst>
                <a:path w="2235835" h="1447800">
                  <a:moveTo>
                    <a:pt x="2090927" y="0"/>
                  </a:moveTo>
                  <a:lnTo>
                    <a:pt x="144780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80"/>
                  </a:lnTo>
                  <a:lnTo>
                    <a:pt x="0" y="1303020"/>
                  </a:lnTo>
                  <a:lnTo>
                    <a:pt x="7376" y="1348781"/>
                  </a:lnTo>
                  <a:lnTo>
                    <a:pt x="27919" y="1388524"/>
                  </a:lnTo>
                  <a:lnTo>
                    <a:pt x="59253" y="1419865"/>
                  </a:lnTo>
                  <a:lnTo>
                    <a:pt x="98999" y="1440418"/>
                  </a:lnTo>
                  <a:lnTo>
                    <a:pt x="144780" y="1447800"/>
                  </a:lnTo>
                  <a:lnTo>
                    <a:pt x="2090927" y="1447800"/>
                  </a:lnTo>
                  <a:lnTo>
                    <a:pt x="2136708" y="1440418"/>
                  </a:lnTo>
                  <a:lnTo>
                    <a:pt x="2176454" y="1419865"/>
                  </a:lnTo>
                  <a:lnTo>
                    <a:pt x="2207788" y="1388524"/>
                  </a:lnTo>
                  <a:lnTo>
                    <a:pt x="2228331" y="1348781"/>
                  </a:lnTo>
                  <a:lnTo>
                    <a:pt x="2235708" y="1303020"/>
                  </a:lnTo>
                  <a:lnTo>
                    <a:pt x="2235708" y="144780"/>
                  </a:lnTo>
                  <a:lnTo>
                    <a:pt x="2228331" y="98999"/>
                  </a:lnTo>
                  <a:lnTo>
                    <a:pt x="2207788" y="59253"/>
                  </a:lnTo>
                  <a:lnTo>
                    <a:pt x="2176454" y="27919"/>
                  </a:lnTo>
                  <a:lnTo>
                    <a:pt x="2136708" y="7376"/>
                  </a:lnTo>
                  <a:lnTo>
                    <a:pt x="20909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7161" y="4801362"/>
              <a:ext cx="2235835" cy="1447800"/>
            </a:xfrm>
            <a:custGeom>
              <a:avLst/>
              <a:gdLst/>
              <a:ahLst/>
              <a:cxnLst/>
              <a:rect l="l" t="t" r="r" b="b"/>
              <a:pathLst>
                <a:path w="2235835" h="1447800">
                  <a:moveTo>
                    <a:pt x="0" y="144780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80" y="0"/>
                  </a:lnTo>
                  <a:lnTo>
                    <a:pt x="2090927" y="0"/>
                  </a:lnTo>
                  <a:lnTo>
                    <a:pt x="2136708" y="7376"/>
                  </a:lnTo>
                  <a:lnTo>
                    <a:pt x="2176454" y="27919"/>
                  </a:lnTo>
                  <a:lnTo>
                    <a:pt x="2207788" y="59253"/>
                  </a:lnTo>
                  <a:lnTo>
                    <a:pt x="2228331" y="98999"/>
                  </a:lnTo>
                  <a:lnTo>
                    <a:pt x="2235708" y="144780"/>
                  </a:lnTo>
                  <a:lnTo>
                    <a:pt x="2235708" y="1303020"/>
                  </a:lnTo>
                  <a:lnTo>
                    <a:pt x="2228331" y="1348781"/>
                  </a:lnTo>
                  <a:lnTo>
                    <a:pt x="2207788" y="1388524"/>
                  </a:lnTo>
                  <a:lnTo>
                    <a:pt x="2176454" y="1419865"/>
                  </a:lnTo>
                  <a:lnTo>
                    <a:pt x="2136708" y="1440418"/>
                  </a:lnTo>
                  <a:lnTo>
                    <a:pt x="2090927" y="1447800"/>
                  </a:lnTo>
                  <a:lnTo>
                    <a:pt x="144780" y="1447800"/>
                  </a:lnTo>
                  <a:lnTo>
                    <a:pt x="98999" y="1440418"/>
                  </a:lnTo>
                  <a:lnTo>
                    <a:pt x="59253" y="1419865"/>
                  </a:lnTo>
                  <a:lnTo>
                    <a:pt x="27919" y="1388524"/>
                  </a:lnTo>
                  <a:lnTo>
                    <a:pt x="7376" y="1348781"/>
                  </a:lnTo>
                  <a:lnTo>
                    <a:pt x="0" y="1303020"/>
                  </a:lnTo>
                  <a:lnTo>
                    <a:pt x="0" y="144780"/>
                  </a:lnTo>
                  <a:close/>
                </a:path>
              </a:pathLst>
            </a:custGeom>
            <a:ln w="10668">
              <a:solidFill>
                <a:srgbClr val="EFA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71904" y="5212537"/>
            <a:ext cx="976630" cy="59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0" marR="62230" indent="-228600" algn="r">
              <a:lnSpc>
                <a:spcPts val="2240"/>
              </a:lnSpc>
              <a:spcBef>
                <a:spcPts val="105"/>
              </a:spcBef>
              <a:buChar char="•"/>
              <a:tabLst>
                <a:tab pos="228600" algn="l"/>
                <a:tab pos="229235" algn="l"/>
              </a:tabLst>
            </a:pP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amir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ts val="2240"/>
              </a:lnSpc>
            </a:pPr>
            <a:r>
              <a:rPr sz="2000" dirty="0">
                <a:latin typeface="Arial"/>
                <a:cs typeface="Arial"/>
              </a:rPr>
              <a:t>Mehra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557964" y="1824164"/>
            <a:ext cx="2246630" cy="1458595"/>
            <a:chOff x="5557964" y="1824164"/>
            <a:chExt cx="2246630" cy="1458595"/>
          </a:xfrm>
        </p:grpSpPr>
        <p:sp>
          <p:nvSpPr>
            <p:cNvPr id="15" name="object 15"/>
            <p:cNvSpPr/>
            <p:nvPr/>
          </p:nvSpPr>
          <p:spPr>
            <a:xfrm>
              <a:off x="5563362" y="1829561"/>
              <a:ext cx="2235835" cy="1447800"/>
            </a:xfrm>
            <a:custGeom>
              <a:avLst/>
              <a:gdLst/>
              <a:ahLst/>
              <a:cxnLst/>
              <a:rect l="l" t="t" r="r" b="b"/>
              <a:pathLst>
                <a:path w="2235834" h="1447800">
                  <a:moveTo>
                    <a:pt x="2090928" y="0"/>
                  </a:moveTo>
                  <a:lnTo>
                    <a:pt x="144779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79"/>
                  </a:lnTo>
                  <a:lnTo>
                    <a:pt x="0" y="1303020"/>
                  </a:lnTo>
                  <a:lnTo>
                    <a:pt x="7376" y="1348800"/>
                  </a:lnTo>
                  <a:lnTo>
                    <a:pt x="27919" y="1388546"/>
                  </a:lnTo>
                  <a:lnTo>
                    <a:pt x="59253" y="1419880"/>
                  </a:lnTo>
                  <a:lnTo>
                    <a:pt x="98999" y="1440423"/>
                  </a:lnTo>
                  <a:lnTo>
                    <a:pt x="144779" y="1447800"/>
                  </a:lnTo>
                  <a:lnTo>
                    <a:pt x="2090928" y="1447800"/>
                  </a:lnTo>
                  <a:lnTo>
                    <a:pt x="2136708" y="1440423"/>
                  </a:lnTo>
                  <a:lnTo>
                    <a:pt x="2176454" y="1419880"/>
                  </a:lnTo>
                  <a:lnTo>
                    <a:pt x="2207788" y="1388546"/>
                  </a:lnTo>
                  <a:lnTo>
                    <a:pt x="2228331" y="1348800"/>
                  </a:lnTo>
                  <a:lnTo>
                    <a:pt x="2235708" y="1303020"/>
                  </a:lnTo>
                  <a:lnTo>
                    <a:pt x="2235708" y="144779"/>
                  </a:lnTo>
                  <a:lnTo>
                    <a:pt x="2228331" y="98999"/>
                  </a:lnTo>
                  <a:lnTo>
                    <a:pt x="2207788" y="59253"/>
                  </a:lnTo>
                  <a:lnTo>
                    <a:pt x="2176454" y="27919"/>
                  </a:lnTo>
                  <a:lnTo>
                    <a:pt x="2136708" y="7376"/>
                  </a:lnTo>
                  <a:lnTo>
                    <a:pt x="20909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63362" y="1829561"/>
              <a:ext cx="2235835" cy="1447800"/>
            </a:xfrm>
            <a:custGeom>
              <a:avLst/>
              <a:gdLst/>
              <a:ahLst/>
              <a:cxnLst/>
              <a:rect l="l" t="t" r="r" b="b"/>
              <a:pathLst>
                <a:path w="2235834" h="1447800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79" y="0"/>
                  </a:lnTo>
                  <a:lnTo>
                    <a:pt x="2090928" y="0"/>
                  </a:lnTo>
                  <a:lnTo>
                    <a:pt x="2136708" y="7376"/>
                  </a:lnTo>
                  <a:lnTo>
                    <a:pt x="2176454" y="27919"/>
                  </a:lnTo>
                  <a:lnTo>
                    <a:pt x="2207788" y="59253"/>
                  </a:lnTo>
                  <a:lnTo>
                    <a:pt x="2228331" y="98999"/>
                  </a:lnTo>
                  <a:lnTo>
                    <a:pt x="2235708" y="144779"/>
                  </a:lnTo>
                  <a:lnTo>
                    <a:pt x="2235708" y="1303020"/>
                  </a:lnTo>
                  <a:lnTo>
                    <a:pt x="2228331" y="1348800"/>
                  </a:lnTo>
                  <a:lnTo>
                    <a:pt x="2207788" y="1388546"/>
                  </a:lnTo>
                  <a:lnTo>
                    <a:pt x="2176454" y="1419880"/>
                  </a:lnTo>
                  <a:lnTo>
                    <a:pt x="2136708" y="1440423"/>
                  </a:lnTo>
                  <a:lnTo>
                    <a:pt x="2090928" y="1447800"/>
                  </a:lnTo>
                  <a:lnTo>
                    <a:pt x="144779" y="1447800"/>
                  </a:lnTo>
                  <a:lnTo>
                    <a:pt x="98999" y="1440423"/>
                  </a:lnTo>
                  <a:lnTo>
                    <a:pt x="59253" y="1419880"/>
                  </a:lnTo>
                  <a:lnTo>
                    <a:pt x="27919" y="1388546"/>
                  </a:lnTo>
                  <a:lnTo>
                    <a:pt x="7376" y="1348800"/>
                  </a:lnTo>
                  <a:lnTo>
                    <a:pt x="0" y="1303020"/>
                  </a:lnTo>
                  <a:lnTo>
                    <a:pt x="0" y="144779"/>
                  </a:lnTo>
                  <a:close/>
                </a:path>
              </a:pathLst>
            </a:custGeom>
            <a:ln w="10668">
              <a:solidFill>
                <a:srgbClr val="EFA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14694" y="1874266"/>
            <a:ext cx="1122680" cy="13912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84785" marR="140970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Markand  Bhatt,</a:t>
            </a:r>
            <a:endParaRPr sz="1600">
              <a:latin typeface="Arial"/>
              <a:cs typeface="Arial"/>
            </a:endParaRPr>
          </a:p>
          <a:p>
            <a:pPr marL="184785" marR="5080" indent="-172720">
              <a:lnSpc>
                <a:spcPts val="1660"/>
              </a:lnSpc>
              <a:spcBef>
                <a:spcPts val="270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Pradeep  Bharga</a:t>
            </a:r>
            <a:r>
              <a:rPr sz="1600" dirty="0">
                <a:latin typeface="Arial"/>
                <a:cs typeface="Arial"/>
              </a:rPr>
              <a:t>v</a:t>
            </a:r>
            <a:r>
              <a:rPr sz="1600" spc="-5" dirty="0">
                <a:latin typeface="Arial"/>
                <a:cs typeface="Arial"/>
              </a:rPr>
              <a:t>a,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ts val="1785"/>
              </a:lnSpc>
              <a:buChar char="•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Shailesh</a:t>
            </a:r>
            <a:endParaRPr sz="1600">
              <a:latin typeface="Arial"/>
              <a:cs typeface="Arial"/>
            </a:endParaRPr>
          </a:p>
          <a:p>
            <a:pPr marL="184785">
              <a:lnSpc>
                <a:spcPts val="1789"/>
              </a:lnSpc>
            </a:pPr>
            <a:r>
              <a:rPr sz="1600" spc="-5" dirty="0">
                <a:latin typeface="Arial"/>
                <a:cs typeface="Arial"/>
              </a:rPr>
              <a:t>Haribhakti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47964" y="1824164"/>
            <a:ext cx="2246630" cy="1458595"/>
            <a:chOff x="1747964" y="1824164"/>
            <a:chExt cx="2246630" cy="1458595"/>
          </a:xfrm>
        </p:grpSpPr>
        <p:sp>
          <p:nvSpPr>
            <p:cNvPr id="19" name="object 19"/>
            <p:cNvSpPr/>
            <p:nvPr/>
          </p:nvSpPr>
          <p:spPr>
            <a:xfrm>
              <a:off x="1753361" y="1829561"/>
              <a:ext cx="2235835" cy="1447800"/>
            </a:xfrm>
            <a:custGeom>
              <a:avLst/>
              <a:gdLst/>
              <a:ahLst/>
              <a:cxnLst/>
              <a:rect l="l" t="t" r="r" b="b"/>
              <a:pathLst>
                <a:path w="2235835" h="1447800">
                  <a:moveTo>
                    <a:pt x="2090927" y="0"/>
                  </a:moveTo>
                  <a:lnTo>
                    <a:pt x="144780" y="0"/>
                  </a:ln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79"/>
                  </a:lnTo>
                  <a:lnTo>
                    <a:pt x="0" y="1303020"/>
                  </a:lnTo>
                  <a:lnTo>
                    <a:pt x="7376" y="1348800"/>
                  </a:lnTo>
                  <a:lnTo>
                    <a:pt x="27919" y="1388546"/>
                  </a:lnTo>
                  <a:lnTo>
                    <a:pt x="59253" y="1419880"/>
                  </a:lnTo>
                  <a:lnTo>
                    <a:pt x="98999" y="1440423"/>
                  </a:lnTo>
                  <a:lnTo>
                    <a:pt x="144780" y="1447800"/>
                  </a:lnTo>
                  <a:lnTo>
                    <a:pt x="2090927" y="1447800"/>
                  </a:lnTo>
                  <a:lnTo>
                    <a:pt x="2136708" y="1440423"/>
                  </a:lnTo>
                  <a:lnTo>
                    <a:pt x="2176454" y="1419880"/>
                  </a:lnTo>
                  <a:lnTo>
                    <a:pt x="2207788" y="1388546"/>
                  </a:lnTo>
                  <a:lnTo>
                    <a:pt x="2228331" y="1348800"/>
                  </a:lnTo>
                  <a:lnTo>
                    <a:pt x="2235708" y="1303020"/>
                  </a:lnTo>
                  <a:lnTo>
                    <a:pt x="2235708" y="144779"/>
                  </a:lnTo>
                  <a:lnTo>
                    <a:pt x="2228331" y="98999"/>
                  </a:lnTo>
                  <a:lnTo>
                    <a:pt x="2207788" y="59253"/>
                  </a:lnTo>
                  <a:lnTo>
                    <a:pt x="2176454" y="27919"/>
                  </a:lnTo>
                  <a:lnTo>
                    <a:pt x="2136708" y="7376"/>
                  </a:lnTo>
                  <a:lnTo>
                    <a:pt x="209092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53361" y="1829561"/>
              <a:ext cx="2235835" cy="1447800"/>
            </a:xfrm>
            <a:custGeom>
              <a:avLst/>
              <a:gdLst/>
              <a:ahLst/>
              <a:cxnLst/>
              <a:rect l="l" t="t" r="r" b="b"/>
              <a:pathLst>
                <a:path w="2235835" h="1447800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80" y="0"/>
                  </a:lnTo>
                  <a:lnTo>
                    <a:pt x="2090927" y="0"/>
                  </a:lnTo>
                  <a:lnTo>
                    <a:pt x="2136708" y="7376"/>
                  </a:lnTo>
                  <a:lnTo>
                    <a:pt x="2176454" y="27919"/>
                  </a:lnTo>
                  <a:lnTo>
                    <a:pt x="2207788" y="59253"/>
                  </a:lnTo>
                  <a:lnTo>
                    <a:pt x="2228331" y="98999"/>
                  </a:lnTo>
                  <a:lnTo>
                    <a:pt x="2235708" y="144779"/>
                  </a:lnTo>
                  <a:lnTo>
                    <a:pt x="2235708" y="1303020"/>
                  </a:lnTo>
                  <a:lnTo>
                    <a:pt x="2228331" y="1348800"/>
                  </a:lnTo>
                  <a:lnTo>
                    <a:pt x="2207788" y="1388546"/>
                  </a:lnTo>
                  <a:lnTo>
                    <a:pt x="2176454" y="1419880"/>
                  </a:lnTo>
                  <a:lnTo>
                    <a:pt x="2136708" y="1440423"/>
                  </a:lnTo>
                  <a:lnTo>
                    <a:pt x="2090927" y="1447800"/>
                  </a:lnTo>
                  <a:lnTo>
                    <a:pt x="144780" y="1447800"/>
                  </a:lnTo>
                  <a:lnTo>
                    <a:pt x="98999" y="1440423"/>
                  </a:lnTo>
                  <a:lnTo>
                    <a:pt x="59253" y="1419880"/>
                  </a:lnTo>
                  <a:lnTo>
                    <a:pt x="27919" y="1388546"/>
                  </a:lnTo>
                  <a:lnTo>
                    <a:pt x="7376" y="1348800"/>
                  </a:lnTo>
                  <a:lnTo>
                    <a:pt x="0" y="1303020"/>
                  </a:lnTo>
                  <a:lnTo>
                    <a:pt x="0" y="144779"/>
                  </a:lnTo>
                  <a:close/>
                </a:path>
              </a:pathLst>
            </a:custGeom>
            <a:ln w="10668">
              <a:solidFill>
                <a:srgbClr val="EFA1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840738" y="1875790"/>
            <a:ext cx="856615" cy="5378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84785" marR="5080" indent="-172720">
              <a:lnSpc>
                <a:spcPts val="1870"/>
              </a:lnSpc>
              <a:spcBef>
                <a:spcPts val="405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ir  Mehta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61844" y="1950720"/>
            <a:ext cx="2124456" cy="2119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47465" y="3058160"/>
            <a:ext cx="1129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Chairman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14671" y="1950720"/>
            <a:ext cx="2118360" cy="2119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927472" y="3058160"/>
            <a:ext cx="918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Di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4671" y="4002023"/>
            <a:ext cx="2118360" cy="2119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843653" y="4271898"/>
            <a:ext cx="1087120" cy="8566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34"/>
              </a:spcBef>
            </a:pPr>
            <a:r>
              <a:rPr sz="2000" dirty="0">
                <a:latin typeface="Arial"/>
                <a:cs typeface="Arial"/>
              </a:rPr>
              <a:t>Independ  ent  Director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61844" y="4002023"/>
            <a:ext cx="2194560" cy="2119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347465" y="4271898"/>
            <a:ext cx="1129030" cy="8566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-2540" algn="ctr">
              <a:lnSpc>
                <a:spcPct val="86200"/>
              </a:lnSpc>
              <a:spcBef>
                <a:spcPts val="434"/>
              </a:spcBef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uti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  </a:t>
            </a:r>
            <a:r>
              <a:rPr sz="2000" spc="-10" dirty="0">
                <a:latin typeface="Arial"/>
                <a:cs typeface="Arial"/>
              </a:rPr>
              <a:t>Vice  </a:t>
            </a:r>
            <a:r>
              <a:rPr sz="2000" dirty="0">
                <a:latin typeface="Arial"/>
                <a:cs typeface="Arial"/>
              </a:rPr>
              <a:t>Chairman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61103" y="3579876"/>
            <a:ext cx="797051" cy="434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39767" y="4059935"/>
            <a:ext cx="797051" cy="432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10143" y="0"/>
            <a:ext cx="1133855" cy="5425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TextBox 6"/>
          <p:cNvSpPr txBox="1"/>
          <p:nvPr/>
        </p:nvSpPr>
        <p:spPr>
          <a:xfrm>
            <a:off x="0" y="357166"/>
            <a:ext cx="924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MISSION AND VISION OF TORRENT PHARMACEUTICALS LTD.</a:t>
            </a:r>
            <a:endParaRPr lang="en-IN" sz="2800" b="1" dirty="0"/>
          </a:p>
        </p:txBody>
      </p:sp>
      <p:sp>
        <p:nvSpPr>
          <p:cNvPr id="8" name="object 3"/>
          <p:cNvSpPr/>
          <p:nvPr/>
        </p:nvSpPr>
        <p:spPr>
          <a:xfrm>
            <a:off x="1635252" y="1643050"/>
            <a:ext cx="7508748" cy="4929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22" y="260648"/>
            <a:ext cx="244607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20380"/>
            <a:ext cx="601215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Core Values. </a:t>
            </a:r>
          </a:p>
          <a:p>
            <a:endParaRPr lang="en-IN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0" y="201294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IN" dirty="0"/>
              <a:t>INTEGRITY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IN" dirty="0"/>
              <a:t>PASSION FOR </a:t>
            </a:r>
            <a:r>
              <a:rPr lang="en-IN" dirty="0" smtClean="0"/>
              <a:t>EXCELLENCE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IN" dirty="0"/>
              <a:t>PARTICIPATIVE DECISION MAKING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IN" dirty="0"/>
              <a:t>CONCERN FOR SOCIETY &amp; ENVIRONMENT :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IN" dirty="0"/>
              <a:t>FAIRNESS WITH CARE</a:t>
            </a:r>
          </a:p>
          <a:p>
            <a:pPr>
              <a:buFont typeface="Wingdings" pitchFamily="2" charset="2"/>
              <a:buChar char="Ø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IN" dirty="0" smtClean="0"/>
              <a:t>TRANSPARENCY</a:t>
            </a:r>
            <a:endParaRPr lang="en-IN" dirty="0"/>
          </a:p>
          <a:p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260385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22" y="260648"/>
            <a:ext cx="244607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20380"/>
            <a:ext cx="601215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Drug Development process </a:t>
            </a:r>
          </a:p>
          <a:p>
            <a:endParaRPr lang="en-IN" sz="3000" b="1" dirty="0"/>
          </a:p>
        </p:txBody>
      </p:sp>
      <p:sp>
        <p:nvSpPr>
          <p:cNvPr id="4" name="AutoShape 2" descr="http://www.torrentpharma.com/images/cms/rnd_infographic-recovered_new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68294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41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m\Desktop\ppt\Torrent main products\95851-1-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572000" cy="30718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171448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ACNETOR AD. (Acentor AD Gel 15gm)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Torrent Pharmaceuticals some drug list</a:t>
            </a:r>
            <a:endParaRPr lang="en-IN" sz="3200" b="1" dirty="0"/>
          </a:p>
        </p:txBody>
      </p:sp>
      <p:pic>
        <p:nvPicPr>
          <p:cNvPr id="1027" name="Picture 3" descr="C:\Users\om\Desktop\ppt\Torrent main products\afogatran_110mg_capsule_10_s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4214810" cy="2571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4876" y="428625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AFOGATRAN. (Afogatran 110mg capsule)</a:t>
            </a:r>
            <a:endParaRPr lang="en-IN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256</TotalTime>
  <Words>384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Slide 1</vt:lpstr>
      <vt:lpstr>Slide 2</vt:lpstr>
      <vt:lpstr>Slide 3</vt:lpstr>
      <vt:lpstr>Slide 4</vt:lpstr>
      <vt:lpstr>COMPANY MANAGEMENT INCLUDES: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ajay fatepara</dc:creator>
  <cp:lastModifiedBy>om</cp:lastModifiedBy>
  <cp:revision>38</cp:revision>
  <dcterms:created xsi:type="dcterms:W3CDTF">2021-07-05T05:38:34Z</dcterms:created>
  <dcterms:modified xsi:type="dcterms:W3CDTF">2021-09-22T03:21:58Z</dcterms:modified>
</cp:coreProperties>
</file>