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7" r:id="rId5"/>
    <p:sldId id="268" r:id="rId6"/>
    <p:sldId id="272" r:id="rId7"/>
    <p:sldId id="269" r:id="rId8"/>
    <p:sldId id="270" r:id="rId9"/>
    <p:sldId id="261" r:id="rId10"/>
    <p:sldId id="274" r:id="rId11"/>
    <p:sldId id="263" r:id="rId12"/>
    <p:sldId id="271" r:id="rId13"/>
    <p:sldId id="265" r:id="rId14"/>
    <p:sldId id="275" r:id="rId1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A67BF5A-F11F-4CD3-BE80-F1B3F7B367F1}">
          <p14:sldIdLst>
            <p14:sldId id="257"/>
            <p14:sldId id="268"/>
            <p14:sldId id="272"/>
          </p14:sldIdLst>
        </p14:section>
        <p14:section name="Untitled Section" id="{A4890354-9360-47C8-B12C-120461BC43C5}">
          <p14:sldIdLst>
            <p14:sldId id="269"/>
            <p14:sldId id="270"/>
            <p14:sldId id="261"/>
            <p14:sldId id="274"/>
            <p14:sldId id="263"/>
            <p14:sldId id="271"/>
            <p14:sldId id="265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99" autoAdjust="0"/>
    <p:restoredTop sz="94660"/>
  </p:normalViewPr>
  <p:slideViewPr>
    <p:cSldViewPr>
      <p:cViewPr>
        <p:scale>
          <a:sx n="75" d="100"/>
          <a:sy n="75" d="100"/>
        </p:scale>
        <p:origin x="1397" y="3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84D8B6-AB32-4491-B5D2-EFE3D7668B88}" type="pres">
      <dgm:prSet presAssocID="{CD7942A0-B7D2-4B14-8FEA-55FC702F5BE7}" presName="outerComposite" presStyleCnt="0">
        <dgm:presLayoutVars>
          <dgm:chMax val="5"/>
          <dgm:dir/>
          <dgm:resizeHandles val="exact"/>
        </dgm:presLayoutVars>
      </dgm:prSet>
      <dgm:spPr/>
    </dgm:pt>
    <dgm:pt modelId="{3E0E8213-E460-4EB7-9A92-C2B1CC553F0D}" type="pres">
      <dgm:prSet presAssocID="{CD7942A0-B7D2-4B14-8FEA-55FC702F5BE7}" presName="dummyMaxCanvas" presStyleCnt="0">
        <dgm:presLayoutVars/>
      </dgm:prSet>
      <dgm:spPr/>
    </dgm:pt>
  </dgm:ptLst>
  <dgm:cxnLst>
    <dgm:cxn modelId="{C2D0E194-BD14-4AD2-9E3A-CE984C34B6CD}" type="presOf" srcId="{CD7942A0-B7D2-4B14-8FEA-55FC702F5BE7}" destId="{1D84D8B6-AB32-4491-B5D2-EFE3D7668B88}" srcOrd="0" destOrd="0" presId="urn:microsoft.com/office/officeart/2005/8/layout/vProcess5"/>
    <dgm:cxn modelId="{768DB908-A4BF-48A6-A740-5DD0CBAFBB11}" type="presParOf" srcId="{1D84D8B6-AB32-4491-B5D2-EFE3D7668B88}" destId="{3E0E8213-E460-4EB7-9A92-C2B1CC553F0D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10/15/2021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10/15/2021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10/15/2021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10/15/2021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10/15/2021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10/15/2021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10/15/2021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10/15/2021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10/15/2021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10/15/2021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10/15/2021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10/15/2021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10/15/2021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 smtClean="0"/>
              <a:pPr/>
              <a:t>10/15/2021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908" y="116632"/>
            <a:ext cx="9577064" cy="2000251"/>
          </a:xfrm>
        </p:spPr>
        <p:txBody>
          <a:bodyPr>
            <a:normAutofit fontScale="90000"/>
          </a:bodyPr>
          <a:lstStyle/>
          <a:p>
            <a:r>
              <a:rPr lang="en-US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Elephant" panose="02020904090505020303" pitchFamily="18" charset="0"/>
              </a:rPr>
              <a:t>Shree M &amp; N Virani Science College (Autonomous)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CBB6E1B-ADB2-419C-98FF-78199EF01765}"/>
              </a:ext>
            </a:extLst>
          </p:cNvPr>
          <p:cNvSpPr txBox="1">
            <a:spLocks/>
          </p:cNvSpPr>
          <p:nvPr/>
        </p:nvSpPr>
        <p:spPr>
          <a:xfrm>
            <a:off x="2494012" y="2348880"/>
            <a:ext cx="10462076" cy="2000251"/>
          </a:xfrm>
          <a:prstGeom prst="rect">
            <a:avLst/>
          </a:prstGeom>
        </p:spPr>
        <p:txBody>
          <a:bodyPr vert="horz" lIns="121899" tIns="60949" rIns="121899" bIns="60949" rtlCol="0" anchor="b">
            <a:normAutofit fontScale="97500" lnSpcReduction="10000"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36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Affiliated To Saurastra University</a:t>
            </a:r>
          </a:p>
          <a:p>
            <a:pPr>
              <a:lnSpc>
                <a:spcPct val="80000"/>
              </a:lnSpc>
            </a:pPr>
            <a:r>
              <a:rPr lang="en-US" sz="36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Industrial Chemistry</a:t>
            </a:r>
          </a:p>
          <a:p>
            <a:pPr>
              <a:lnSpc>
                <a:spcPct val="80000"/>
              </a:lnSpc>
            </a:pPr>
            <a:endParaRPr lang="en-US" sz="3600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32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ITPR/Seminar Presentation</a:t>
            </a:r>
          </a:p>
          <a:p>
            <a:pPr>
              <a:lnSpc>
                <a:spcPct val="80000"/>
              </a:lnSpc>
            </a:pPr>
            <a:r>
              <a:rPr lang="en-US" sz="32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(Sterling Biotech Ltd.)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9AB8260-42D4-4959-AA75-29426790457C}"/>
              </a:ext>
            </a:extLst>
          </p:cNvPr>
          <p:cNvSpPr txBox="1">
            <a:spLocks/>
          </p:cNvSpPr>
          <p:nvPr/>
        </p:nvSpPr>
        <p:spPr>
          <a:xfrm>
            <a:off x="6238428" y="4437113"/>
            <a:ext cx="4752528" cy="1296144"/>
          </a:xfrm>
          <a:prstGeom prst="rect">
            <a:avLst/>
          </a:prstGeom>
        </p:spPr>
        <p:txBody>
          <a:bodyPr vert="horz" lIns="121899" tIns="60949" rIns="121899" bIns="60949" rtlCol="0" anchor="b">
            <a:normAutofit fontScale="97500"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Prepared by : Vaghamashi Nikunj</a:t>
            </a:r>
          </a:p>
          <a:p>
            <a:r>
              <a:rPr lang="en-US" sz="1800" b="1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Enrollment number : 19BIC049</a:t>
            </a:r>
            <a:endParaRPr lang="en-IN" sz="18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Semester - V</a:t>
            </a:r>
            <a:endParaRPr lang="en-IN" sz="18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800" b="1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E54DFF-9BB4-4B6C-A932-5D2CFA2D9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612" y="2708920"/>
            <a:ext cx="4000500" cy="30194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7D780D-AED2-456C-B04C-7F0437CC1A43}"/>
              </a:ext>
            </a:extLst>
          </p:cNvPr>
          <p:cNvSpPr txBox="1"/>
          <p:nvPr/>
        </p:nvSpPr>
        <p:spPr>
          <a:xfrm>
            <a:off x="1773932" y="836712"/>
            <a:ext cx="3790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</a:t>
            </a:r>
            <a:endParaRPr lang="en-IN" sz="36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A9AF1A-AC38-49B2-8F66-ACE173E24018}"/>
              </a:ext>
            </a:extLst>
          </p:cNvPr>
          <p:cNvSpPr txBox="1"/>
          <p:nvPr/>
        </p:nvSpPr>
        <p:spPr>
          <a:xfrm>
            <a:off x="1701924" y="2708921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“Global goals and Local action”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8033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71BC02B-931E-4CE1-96F3-F51651FBCF5D}"/>
              </a:ext>
            </a:extLst>
          </p:cNvPr>
          <p:cNvSpPr/>
          <p:nvPr/>
        </p:nvSpPr>
        <p:spPr>
          <a:xfrm>
            <a:off x="1557908" y="2228671"/>
            <a:ext cx="957706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3564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97868" y="836712"/>
            <a:ext cx="2715289" cy="792088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53852" y="2204864"/>
            <a:ext cx="10360501" cy="446227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company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management team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location and branch details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 and vision</a:t>
            </a: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DF82-255A-4D2B-9510-19CBF94E7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404837"/>
            <a:ext cx="10360501" cy="1223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Elephant" panose="02020904090505020303" pitchFamily="18" charset="0"/>
              </a:rPr>
              <a:t>History</a:t>
            </a:r>
            <a:endParaRPr lang="en-IN" dirty="0">
              <a:solidFill>
                <a:schemeClr val="accent1">
                  <a:lumMod val="60000"/>
                  <a:lumOff val="40000"/>
                </a:schemeClr>
              </a:solidFill>
              <a:latin typeface="Elephant" panose="02020904090505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DEC50B-732C-4F35-8490-3DA75D189BE5}"/>
              </a:ext>
            </a:extLst>
          </p:cNvPr>
          <p:cNvSpPr txBox="1"/>
          <p:nvPr/>
        </p:nvSpPr>
        <p:spPr>
          <a:xfrm>
            <a:off x="1053852" y="2348880"/>
            <a:ext cx="10441160" cy="33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Sterling biotech Ltd.-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pharmaceuticals company and has headquarters in Mumbai, Maharashtra,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Sterling biotech Ltd.-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275 employees.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a revenue of $59M.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1985.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Sterling biotech Ltd.-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specializes in pharmaceuticals.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6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828" y="692696"/>
            <a:ext cx="10360501" cy="659735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 management team</a:t>
            </a:r>
            <a:br>
              <a:rPr lang="en-US" dirty="0"/>
            </a:br>
            <a:br>
              <a:rPr lang="en-US" dirty="0"/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Pawan Bhatnagar  : CEO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Sandesara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Founder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Sandesar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excutive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director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Mr.kirtidav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Khatri : company secretary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location and branch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136" y="2118043"/>
            <a:ext cx="5078677" cy="4465320"/>
          </a:xfrm>
        </p:spPr>
        <p:txBody>
          <a:bodyPr/>
          <a:lstStyle/>
          <a:p>
            <a:r>
              <a:rPr lang="en-US" dirty="0"/>
              <a:t>Nilgiris</a:t>
            </a:r>
          </a:p>
          <a:p>
            <a:r>
              <a:rPr lang="en-US" dirty="0"/>
              <a:t>Vadodara </a:t>
            </a:r>
          </a:p>
          <a:p>
            <a:r>
              <a:rPr lang="en-US" dirty="0"/>
              <a:t>Bharuch </a:t>
            </a:r>
          </a:p>
          <a:p>
            <a:r>
              <a:rPr lang="en-US" dirty="0"/>
              <a:t>Baroda </a:t>
            </a:r>
          </a:p>
          <a:p>
            <a:r>
              <a:rPr lang="en-US" dirty="0"/>
              <a:t>Mumbai </a:t>
            </a:r>
          </a:p>
        </p:txBody>
      </p:sp>
      <p:graphicFrame>
        <p:nvGraphicFramePr>
          <p:cNvPr id="5" name="Content Placeholder 4" descr="Staggered process showing 3 tasks arranged one below the other and two downward pointing arrows are used to indicate progression from first task to second task and second task to third task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6211390"/>
              </p:ext>
            </p:extLst>
          </p:nvPr>
        </p:nvGraphicFramePr>
        <p:xfrm>
          <a:off x="6500813" y="1706563"/>
          <a:ext cx="5078412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218883" y="2060848"/>
            <a:ext cx="5078677" cy="4111352"/>
          </a:xfrm>
        </p:spPr>
        <p:txBody>
          <a:bodyPr/>
          <a:lstStyle/>
          <a:p>
            <a:pPr algn="just"/>
            <a:r>
              <a:rPr lang="en-IN" b="0" i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</a:rPr>
              <a:t>IP-</a:t>
            </a:r>
            <a:r>
              <a:rPr lang="en-IN" b="0" i="0" dirty="0" err="1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</a:rPr>
              <a:t>Zole</a:t>
            </a:r>
            <a:r>
              <a:rPr lang="en-IN" b="0" i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</a:rPr>
              <a:t> D 10mg/40mg Tablet is a </a:t>
            </a:r>
            <a:r>
              <a:rPr lang="en-IN" b="1" i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</a:rPr>
              <a:t>prescription medicine used to treat gastroesophageal reflux disease</a:t>
            </a:r>
            <a:r>
              <a:rPr lang="en-IN" b="0" i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</a:rPr>
              <a:t> (Acid reflux) and peptic ulcer disease by relieving the symptoms of acidity such as indigestion, heartburn, stomach pain, or irritation.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4A78C31D-23E9-4139-B7DD-1257B4945D2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540" y="2717800"/>
            <a:ext cx="4026107" cy="3454400"/>
          </a:xfr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9BCC6636-A4EF-4E33-B3D6-D530DEEC9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endParaRPr lang="en-IN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5675132-E850-4879-AC9D-D2BE4C9EF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48" y="1844824"/>
            <a:ext cx="4752528" cy="475252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A941595-07D3-4598-9D65-18171CC27139}"/>
              </a:ext>
            </a:extLst>
          </p:cNvPr>
          <p:cNvSpPr txBox="1"/>
          <p:nvPr/>
        </p:nvSpPr>
        <p:spPr>
          <a:xfrm>
            <a:off x="1207363" y="1784412"/>
            <a:ext cx="5463113" cy="405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</a:rPr>
              <a:t>Azithromycin is an </a:t>
            </a:r>
            <a:r>
              <a:rPr lang="en-US" sz="2800" b="1" i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</a:rPr>
              <a:t>antibiotic</a:t>
            </a:r>
            <a:r>
              <a:rPr lang="en-US" sz="2800" b="0" i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</a:rPr>
              <a:t>. It's widely used to treat chest infections such as pneumonia, infections of the nose and throat such as sinus infection (sinusitis), skin infections, Lyme disease, and some sexually transmitted infections.</a:t>
            </a:r>
            <a:endParaRPr lang="en-IN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8AF5834-64FF-4DF3-8ABF-5783CADFF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Vazith 250</a:t>
            </a:r>
            <a:endParaRPr lang="en-IN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38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C95BA0-F57C-4363-9123-0A7678735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48" y="2708920"/>
            <a:ext cx="4762500" cy="39719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2561E2-8485-4741-B03B-0F536FB71E61}"/>
              </a:ext>
            </a:extLst>
          </p:cNvPr>
          <p:cNvSpPr txBox="1"/>
          <p:nvPr/>
        </p:nvSpPr>
        <p:spPr>
          <a:xfrm>
            <a:off x="1413892" y="2409403"/>
            <a:ext cx="52208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</a:rPr>
              <a:t>iPzole 40mg Tablet is a medicine that </a:t>
            </a:r>
            <a:r>
              <a:rPr lang="en-US" b="1" i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</a:rPr>
              <a:t>reduces the amount of acid produced in your stomach</a:t>
            </a:r>
            <a:r>
              <a:rPr lang="en-US" b="0" i="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</a:rPr>
              <a:t>. It is used for treating acid-related diseases of the stomach and intestine such as heartburn, acid reflux, peptic ulcer disease, and some other stomach conditions associated with excessive acid production.</a:t>
            </a:r>
            <a:endParaRPr lang="en-IN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59D350-9445-44D6-AE90-9F9C405AEB68}"/>
              </a:ext>
            </a:extLst>
          </p:cNvPr>
          <p:cNvSpPr txBox="1"/>
          <p:nvPr/>
        </p:nvSpPr>
        <p:spPr>
          <a:xfrm>
            <a:off x="1773932" y="620688"/>
            <a:ext cx="9505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IPZOLE 40</a:t>
            </a:r>
            <a:endParaRPr lang="en-IN" sz="28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9BE970-C045-4A13-98C7-1073385026FE}"/>
              </a:ext>
            </a:extLst>
          </p:cNvPr>
          <p:cNvSpPr txBox="1"/>
          <p:nvPr/>
        </p:nvSpPr>
        <p:spPr>
          <a:xfrm>
            <a:off x="1222906" y="76470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endParaRPr lang="en-IN" sz="36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D80C314-545F-499C-B9EC-ACAA0D90F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612" y="2636912"/>
            <a:ext cx="4000500" cy="30194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2FAB034-2948-48E7-AA54-5522DBC33B3F}"/>
              </a:ext>
            </a:extLst>
          </p:cNvPr>
          <p:cNvSpPr txBox="1"/>
          <p:nvPr/>
        </p:nvSpPr>
        <p:spPr>
          <a:xfrm>
            <a:off x="1197869" y="1988840"/>
            <a:ext cx="6336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Global goals and Local action” is characterized by, Strong global presence coupled with local expertise.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Our focus is on high growth businesses having strong entry barriers, with potential for scale enhancement.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We believe in diversity of business portfolio to mitigate risks.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/>
              <a:t>Our businesses are built around responsible use of natural resources.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904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C67BEE-D13F-4BD2-98A5-34D8A0977F68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252</TotalTime>
  <Words>365</Words>
  <Application>Microsoft Office PowerPoint</Application>
  <PresentationFormat>Custom</PresentationFormat>
  <Paragraphs>43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</vt:lpstr>
      <vt:lpstr>Calibri</vt:lpstr>
      <vt:lpstr>Elephant</vt:lpstr>
      <vt:lpstr>Times New Roman</vt:lpstr>
      <vt:lpstr>Wingdings</vt:lpstr>
      <vt:lpstr>Tech 16x9</vt:lpstr>
      <vt:lpstr>Shree M &amp; N Virani Science College (Autonomous)</vt:lpstr>
      <vt:lpstr>Outline</vt:lpstr>
      <vt:lpstr>History</vt:lpstr>
      <vt:lpstr>     Company  management team  Pawan Bhatnagar  : CEO Nitin Sandesara : Founder Mr. Chatan Sandesar : excutive director Mr.kirtidav Khatri : company secretary    </vt:lpstr>
      <vt:lpstr>Company location and branch details</vt:lpstr>
      <vt:lpstr>Product</vt:lpstr>
      <vt:lpstr>Vazith 250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Shree M &amp; N Virani Science College (Autonomous)</dc:title>
  <dc:creator>viren</dc:creator>
  <cp:lastModifiedBy>Vaibhav parakhiya</cp:lastModifiedBy>
  <cp:revision>11</cp:revision>
  <dcterms:created xsi:type="dcterms:W3CDTF">2021-09-29T17:11:15Z</dcterms:created>
  <dcterms:modified xsi:type="dcterms:W3CDTF">2021-10-15T13:25:13Z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