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80" r:id="rId3"/>
    <p:sldId id="284" r:id="rId4"/>
    <p:sldId id="264" r:id="rId5"/>
    <p:sldId id="265" r:id="rId6"/>
    <p:sldId id="281" r:id="rId7"/>
    <p:sldId id="282" r:id="rId8"/>
    <p:sldId id="283" r:id="rId9"/>
    <p:sldId id="291" r:id="rId10"/>
    <p:sldId id="267" r:id="rId11"/>
    <p:sldId id="286" r:id="rId12"/>
    <p:sldId id="287" r:id="rId13"/>
    <p:sldId id="288" r:id="rId14"/>
    <p:sldId id="289" r:id="rId15"/>
    <p:sldId id="290" r:id="rId16"/>
    <p:sldId id="285" r:id="rId17"/>
    <p:sldId id="275" r:id="rId18"/>
    <p:sldId id="292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70" d="100"/>
          <a:sy n="70" d="100"/>
        </p:scale>
        <p:origin x="508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10/8/2021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10/8/2021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10/8/2021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10/8/2021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10/8/2021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1" y="790062"/>
            <a:ext cx="1823829" cy="1919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3613" y="2779880"/>
            <a:ext cx="7659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Department of Industrial Chemistry</a:t>
            </a:r>
          </a:p>
          <a:p>
            <a:pPr algn="ctr"/>
            <a:r>
              <a:rPr lang="en-US" sz="2800" dirty="0" smtClean="0"/>
              <a:t>ITPR / Seminar Presentation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07007" y="2172771"/>
            <a:ext cx="1023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" name="Picture 4" descr="Smuggling syndicates hit Nestlé ope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50" y="5037083"/>
            <a:ext cx="2583220" cy="10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99581" y="776435"/>
            <a:ext cx="95785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/>
            </a:r>
            <a:br>
              <a:rPr lang="en-IN" dirty="0"/>
            </a:br>
            <a:r>
              <a:rPr lang="en-IN" sz="3200" dirty="0">
                <a:solidFill>
                  <a:srgbClr val="FF0000"/>
                </a:solidFill>
              </a:rPr>
              <a:t>Shree M</a:t>
            </a:r>
            <a:r>
              <a:rPr lang="en-IN" sz="3200" dirty="0" smtClean="0">
                <a:solidFill>
                  <a:srgbClr val="FF0000"/>
                </a:solidFill>
              </a:rPr>
              <a:t>. &amp; N. Virani </a:t>
            </a:r>
            <a:r>
              <a:rPr lang="en-IN" sz="3200" dirty="0">
                <a:solidFill>
                  <a:srgbClr val="FF0000"/>
                </a:solidFill>
              </a:rPr>
              <a:t>Science College(Autonomous) </a:t>
            </a:r>
            <a:br>
              <a:rPr lang="en-IN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An </a:t>
            </a:r>
            <a:r>
              <a:rPr lang="en-US" sz="3200" dirty="0" smtClean="0">
                <a:solidFill>
                  <a:srgbClr val="FF0000"/>
                </a:solidFill>
              </a:rPr>
              <a:t>Affiliated to </a:t>
            </a:r>
            <a:r>
              <a:rPr lang="en-US" sz="3200" dirty="0" err="1" smtClean="0">
                <a:solidFill>
                  <a:srgbClr val="FF0000"/>
                </a:solidFill>
              </a:rPr>
              <a:t>Saurashtra</a:t>
            </a:r>
            <a:r>
              <a:rPr lang="en-US" sz="3200" dirty="0" smtClean="0">
                <a:solidFill>
                  <a:srgbClr val="FF0000"/>
                </a:solidFill>
              </a:rPr>
              <a:t> University</a:t>
            </a:r>
            <a:endParaRPr lang="en-I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176666" y="5260063"/>
            <a:ext cx="4508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Presented by: </a:t>
            </a:r>
          </a:p>
          <a:p>
            <a:pPr algn="r"/>
            <a:r>
              <a:rPr lang="en-US" dirty="0" smtClean="0"/>
              <a:t>MEET JANI</a:t>
            </a:r>
          </a:p>
          <a:p>
            <a:pPr algn="r"/>
            <a:r>
              <a:rPr lang="en-US" dirty="0" smtClean="0"/>
              <a:t>19BIC017</a:t>
            </a:r>
          </a:p>
          <a:p>
            <a:pPr algn="r"/>
            <a:r>
              <a:rPr lang="en-US" dirty="0" smtClean="0"/>
              <a:t>Semester : 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41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70" y="132399"/>
            <a:ext cx="5468113" cy="6558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834" y="1303658"/>
            <a:ext cx="39080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/>
              <a:t>The Nestlé </a:t>
            </a:r>
            <a:r>
              <a:rPr lang="en-US" sz="2800" b="1" dirty="0"/>
              <a:t>Company is built on </a:t>
            </a:r>
            <a:r>
              <a:rPr lang="en-US" sz="2800" b="1" dirty="0" smtClean="0"/>
              <a:t>the foundation </a:t>
            </a:r>
            <a:r>
              <a:rPr lang="en-US" sz="2800" b="1" dirty="0"/>
              <a:t>of </a:t>
            </a:r>
            <a:r>
              <a:rPr lang="en-US" sz="2800" b="1" dirty="0" smtClean="0"/>
              <a:t>very strong </a:t>
            </a:r>
            <a:r>
              <a:rPr lang="en-US" sz="2800" b="1" dirty="0"/>
              <a:t>brands. Some are global, others </a:t>
            </a:r>
            <a:r>
              <a:rPr lang="en-US" sz="2800" b="1" dirty="0" smtClean="0"/>
              <a:t>are regional, and </a:t>
            </a:r>
            <a:r>
              <a:rPr lang="en-US" sz="2800" b="1" dirty="0"/>
              <a:t>many are local to a specific country.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29966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93" y="239664"/>
            <a:ext cx="9601200" cy="844551"/>
          </a:xfrm>
        </p:spPr>
        <p:txBody>
          <a:bodyPr/>
          <a:lstStyle/>
          <a:p>
            <a:r>
              <a:rPr lang="en-US" dirty="0" smtClean="0"/>
              <a:t>Beverages</a:t>
            </a:r>
            <a:endParaRPr lang="en-IN" dirty="0"/>
          </a:p>
        </p:txBody>
      </p:sp>
      <p:pic>
        <p:nvPicPr>
          <p:cNvPr id="1026" name="Picture 2" descr="3700123300014 UPC Aquarel Nestle Mineralwass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57" y="2005548"/>
            <a:ext cx="1204743" cy="120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173" y="1934878"/>
            <a:ext cx="1245455" cy="1245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3430955"/>
            <a:ext cx="28575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2423" y="1932255"/>
            <a:ext cx="1384470" cy="1498700"/>
          </a:xfrm>
          <a:prstGeom prst="rect">
            <a:avLst/>
          </a:prstGeom>
        </p:spPr>
      </p:pic>
      <p:pic>
        <p:nvPicPr>
          <p:cNvPr id="1040" name="Picture 16" descr="Bebida Láctea NESCAU Prontinho 200ml | Pão de Açúc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836" y="37169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ttled Water | Deer Park® Brand Natural Spring W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07" y="4480606"/>
            <a:ext cx="1071441" cy="13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5693" y="1466661"/>
            <a:ext cx="41097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Nescafe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Nespresso</a:t>
            </a:r>
            <a:endParaRPr lang="en-US" sz="2000" b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Nesquik</a:t>
            </a:r>
            <a:endParaRPr lang="en-US" sz="2000" b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Milo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Nescau</a:t>
            </a:r>
            <a:endParaRPr lang="en-US" sz="2000" b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Deer Park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Aquarel</a:t>
            </a:r>
            <a:endParaRPr lang="en-US" sz="2000" b="1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Vittel</a:t>
            </a:r>
            <a:r>
              <a:rPr lang="en-US" sz="2000" b="1" dirty="0" smtClean="0"/>
              <a:t> 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8979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43" y="243105"/>
            <a:ext cx="9601200" cy="915740"/>
          </a:xfrm>
        </p:spPr>
        <p:txBody>
          <a:bodyPr/>
          <a:lstStyle/>
          <a:p>
            <a:r>
              <a:rPr lang="en-US" dirty="0" smtClean="0"/>
              <a:t>Milk products, nutrition and Cream products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9606" y="1868977"/>
            <a:ext cx="2143125" cy="18667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52" y="1730803"/>
            <a:ext cx="2143125" cy="2143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330" y="3701991"/>
            <a:ext cx="1971675" cy="2324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729" y="3792478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850" y="1868977"/>
            <a:ext cx="53505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Nido</a:t>
            </a:r>
            <a:endParaRPr lang="en-US" sz="2000" b="1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Nespray</a:t>
            </a:r>
            <a:endParaRPr lang="en-US" sz="2000" b="1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La </a:t>
            </a:r>
            <a:r>
              <a:rPr lang="en-US" sz="2000" b="1" dirty="0" err="1" smtClean="0"/>
              <a:t>Lechera</a:t>
            </a:r>
            <a:endParaRPr lang="en-US" sz="2000" b="1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="1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Carnation 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5324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31" y="211015"/>
            <a:ext cx="9601200" cy="864023"/>
          </a:xfrm>
        </p:spPr>
        <p:txBody>
          <a:bodyPr/>
          <a:lstStyle/>
          <a:p>
            <a:r>
              <a:rPr lang="en-US" b="0" dirty="0" smtClean="0"/>
              <a:t>Prepared dishes, cooking aids and pet care</a:t>
            </a:r>
            <a:endParaRPr lang="en-IN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450" y="2003670"/>
            <a:ext cx="1818073" cy="1442915"/>
          </a:xfrm>
          <a:prstGeom prst="rect">
            <a:avLst/>
          </a:prstGeom>
        </p:spPr>
      </p:pic>
      <p:pic>
        <p:nvPicPr>
          <p:cNvPr id="3074" name="Picture 2" descr="Maggi Noodles Lead: Food Banned in India's Capital After Lead Test |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99" y="2143124"/>
            <a:ext cx="1806074" cy="12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9811" y="2069888"/>
            <a:ext cx="1476375" cy="3095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450" y="3697911"/>
            <a:ext cx="1940889" cy="1940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285" y="3697911"/>
            <a:ext cx="1218901" cy="19286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883" y="1456592"/>
            <a:ext cx="40085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Maggi</a:t>
            </a:r>
          </a:p>
          <a:p>
            <a:pPr>
              <a:buClr>
                <a:schemeClr val="accent1"/>
              </a:buClr>
            </a:pPr>
            <a:r>
              <a:rPr lang="en-US" sz="2000" b="1" dirty="0" smtClean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Stouffer’s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Buitoni</a:t>
            </a:r>
            <a:r>
              <a:rPr lang="en-US" sz="2000" b="1" dirty="0" smtClean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Herta</a:t>
            </a:r>
            <a:r>
              <a:rPr lang="en-US" sz="2000" b="1" dirty="0" smtClean="0"/>
              <a:t>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Thomy</a:t>
            </a: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Crosse and </a:t>
            </a:r>
            <a:r>
              <a:rPr lang="en-US" sz="2000" b="1" dirty="0" err="1" smtClean="0"/>
              <a:t>Blackwall</a:t>
            </a: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err="1" smtClean="0"/>
              <a:t>Winiary</a:t>
            </a: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b="1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Friskies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8880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812" y="187494"/>
            <a:ext cx="9601200" cy="668010"/>
          </a:xfrm>
        </p:spPr>
        <p:txBody>
          <a:bodyPr/>
          <a:lstStyle/>
          <a:p>
            <a:r>
              <a:rPr lang="en-US" dirty="0" smtClean="0"/>
              <a:t>Chocolate, confectionery and biscuits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812" y="1131684"/>
            <a:ext cx="9601200" cy="487076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/>
              <a:t>kitkat</a:t>
            </a:r>
            <a:endParaRPr lang="en-US" b="1" dirty="0" smtClean="0"/>
          </a:p>
          <a:p>
            <a:r>
              <a:rPr lang="en-US" b="1" dirty="0" err="1" smtClean="0"/>
              <a:t>Smarties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Lion </a:t>
            </a:r>
            <a:endParaRPr lang="en-US" b="1" dirty="0"/>
          </a:p>
          <a:p>
            <a:r>
              <a:rPr lang="en-US" b="1" dirty="0" smtClean="0"/>
              <a:t>Crunch</a:t>
            </a:r>
          </a:p>
          <a:p>
            <a:r>
              <a:rPr lang="en-US" b="1" dirty="0" smtClean="0"/>
              <a:t>After Eight</a:t>
            </a:r>
          </a:p>
          <a:p>
            <a:r>
              <a:rPr lang="en-US" b="1" dirty="0" smtClean="0"/>
              <a:t>Polo</a:t>
            </a:r>
          </a:p>
          <a:p>
            <a:r>
              <a:rPr lang="en-US" b="1" dirty="0" smtClean="0"/>
              <a:t>Orion</a:t>
            </a:r>
          </a:p>
          <a:p>
            <a:r>
              <a:rPr lang="en-US" b="1" dirty="0" smtClean="0"/>
              <a:t>Butterfinger</a:t>
            </a:r>
          </a:p>
          <a:p>
            <a:r>
              <a:rPr lang="en-US" b="1" dirty="0" err="1" smtClean="0"/>
              <a:t>Cailler</a:t>
            </a:r>
            <a:endParaRPr lang="en-US" b="1" dirty="0" smtClean="0"/>
          </a:p>
          <a:p>
            <a:r>
              <a:rPr lang="en-US" b="1" dirty="0" smtClean="0"/>
              <a:t>Star</a:t>
            </a:r>
          </a:p>
          <a:p>
            <a:endParaRPr lang="en-US" b="1" dirty="0"/>
          </a:p>
          <a:p>
            <a:endParaRPr lang="en-I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034" y="2442426"/>
            <a:ext cx="1779671" cy="99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198" y="4180332"/>
            <a:ext cx="1211931" cy="1211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573" y="2396289"/>
            <a:ext cx="1641159" cy="1092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8360" y="3970680"/>
            <a:ext cx="1421583" cy="1421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065" y="2287186"/>
            <a:ext cx="1817101" cy="1361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202" y="4253458"/>
            <a:ext cx="2151596" cy="106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726" y="621548"/>
            <a:ext cx="9601200" cy="114238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osmetics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651" y="2073244"/>
            <a:ext cx="9601200" cy="3364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L’OREAL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436" y="2339189"/>
            <a:ext cx="4677631" cy="24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76615" y="1352061"/>
            <a:ext cx="1860061" cy="56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</a:t>
            </a:r>
          </a:p>
          <a:p>
            <a:pPr algn="ctr"/>
            <a:r>
              <a:rPr lang="en-US" dirty="0" smtClean="0"/>
              <a:t>MANAGER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4376615" y="2035907"/>
            <a:ext cx="1860061" cy="56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ZONAL </a:t>
            </a:r>
          </a:p>
          <a:p>
            <a:pPr algn="ctr"/>
            <a:r>
              <a:rPr lang="en-US" dirty="0" smtClean="0"/>
              <a:t>MANAGER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4376615" y="2719753"/>
            <a:ext cx="1860061" cy="562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REGIONAL </a:t>
            </a:r>
          </a:p>
          <a:p>
            <a:pPr algn="ctr"/>
            <a:r>
              <a:rPr lang="en-US" dirty="0" smtClean="0"/>
              <a:t>MANAGER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2536093" y="3583352"/>
            <a:ext cx="2676769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</a:p>
          <a:p>
            <a:pPr algn="ctr"/>
            <a:r>
              <a:rPr lang="en-US" dirty="0" smtClean="0"/>
              <a:t>ADMINISTRATION</a:t>
            </a:r>
          </a:p>
          <a:p>
            <a:pPr algn="ctr"/>
            <a:r>
              <a:rPr lang="en-US" dirty="0" smtClean="0"/>
              <a:t>EXECUTIVE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33291" y="3583352"/>
            <a:ext cx="2676769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AREA</a:t>
            </a:r>
          </a:p>
          <a:p>
            <a:pPr algn="ctr"/>
            <a:r>
              <a:rPr lang="en-US" dirty="0" smtClean="0"/>
              <a:t>SALES</a:t>
            </a:r>
          </a:p>
          <a:p>
            <a:pPr algn="ctr"/>
            <a:r>
              <a:rPr lang="en-US" dirty="0" smtClean="0"/>
              <a:t>MANAGER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4607169" y="4646245"/>
            <a:ext cx="2653323" cy="48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TERRITORY</a:t>
            </a:r>
          </a:p>
          <a:p>
            <a:pPr algn="ctr"/>
            <a:r>
              <a:rPr lang="en-US" dirty="0" smtClean="0"/>
              <a:t>INCHARGES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6236676" y="5353536"/>
            <a:ext cx="2344614" cy="1078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</a:t>
            </a:r>
          </a:p>
          <a:p>
            <a:pPr algn="ctr"/>
            <a:r>
              <a:rPr lang="en-US" dirty="0" smtClean="0"/>
              <a:t>DISTRIBUTION</a:t>
            </a:r>
          </a:p>
          <a:p>
            <a:pPr algn="ctr"/>
            <a:r>
              <a:rPr lang="en-US" dirty="0" smtClean="0"/>
              <a:t>STAFF</a:t>
            </a:r>
            <a:endParaRPr lang="en-IN" dirty="0"/>
          </a:p>
        </p:txBody>
      </p:sp>
      <p:cxnSp>
        <p:nvCxnSpPr>
          <p:cNvPr id="13" name="Straight Arrow Connector 12"/>
          <p:cNvCxnSpPr>
            <a:stCxn id="7" idx="2"/>
            <a:endCxn id="8" idx="0"/>
          </p:cNvCxnSpPr>
          <p:nvPr/>
        </p:nvCxnSpPr>
        <p:spPr>
          <a:xfrm flipH="1">
            <a:off x="3874478" y="3282461"/>
            <a:ext cx="1432168" cy="30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9" idx="0"/>
          </p:cNvCxnSpPr>
          <p:nvPr/>
        </p:nvCxnSpPr>
        <p:spPr>
          <a:xfrm>
            <a:off x="5306646" y="3282461"/>
            <a:ext cx="1565030" cy="300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0" idx="0"/>
          </p:cNvCxnSpPr>
          <p:nvPr/>
        </p:nvCxnSpPr>
        <p:spPr>
          <a:xfrm flipH="1">
            <a:off x="5933831" y="4345353"/>
            <a:ext cx="937845" cy="300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1" idx="1"/>
          </p:cNvCxnSpPr>
          <p:nvPr/>
        </p:nvCxnSpPr>
        <p:spPr>
          <a:xfrm>
            <a:off x="5933831" y="5126893"/>
            <a:ext cx="302845" cy="765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6831" y="509118"/>
            <a:ext cx="4014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Organizational Hierarchy: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6750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968" y="226337"/>
            <a:ext cx="6204140" cy="4318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83803" y="474919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  <a:latin typeface="LTUnivers-BasicRegular"/>
              </a:rPr>
              <a:t>To give an idea of the scale of Nestlé’s environmental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LTUnivers-BasicRegular"/>
              </a:rPr>
              <a:t>improvements, during a recent four year period </a:t>
            </a:r>
            <a:r>
              <a:rPr lang="en-US" dirty="0" smtClean="0">
                <a:solidFill>
                  <a:schemeClr val="tx2"/>
                </a:solidFill>
                <a:latin typeface="LTUnivers-BasicRegular"/>
              </a:rPr>
              <a:t>they</a:t>
            </a:r>
            <a:endParaRPr lang="en-US" dirty="0">
              <a:solidFill>
                <a:schemeClr val="tx2"/>
              </a:solidFill>
              <a:latin typeface="LTUnivers-BasicRegular"/>
            </a:endParaRPr>
          </a:p>
          <a:p>
            <a:pPr algn="just"/>
            <a:r>
              <a:rPr lang="en-US" dirty="0">
                <a:solidFill>
                  <a:schemeClr val="tx2"/>
                </a:solidFill>
                <a:latin typeface="LTUnivers-BasicRegular"/>
              </a:rPr>
              <a:t>reduced water consumption in </a:t>
            </a:r>
            <a:r>
              <a:rPr lang="en-US" dirty="0" smtClean="0">
                <a:solidFill>
                  <a:schemeClr val="tx2"/>
                </a:solidFill>
                <a:latin typeface="LTUnivers-BasicRegular"/>
              </a:rPr>
              <a:t>their </a:t>
            </a:r>
            <a:r>
              <a:rPr lang="en-US" dirty="0">
                <a:solidFill>
                  <a:schemeClr val="tx2"/>
                </a:solidFill>
                <a:latin typeface="LTUnivers-BasicRegular"/>
              </a:rPr>
              <a:t>factories by 42%,</a:t>
            </a:r>
          </a:p>
          <a:p>
            <a:pPr algn="just"/>
            <a:r>
              <a:rPr lang="en-US" dirty="0">
                <a:solidFill>
                  <a:schemeClr val="tx2"/>
                </a:solidFill>
                <a:latin typeface="LTUnivers-BasicRegular"/>
              </a:rPr>
              <a:t>energy consumption by 30%, and emissions of</a:t>
            </a:r>
          </a:p>
          <a:p>
            <a:pPr algn="just"/>
            <a:r>
              <a:rPr lang="en-IN" dirty="0">
                <a:solidFill>
                  <a:schemeClr val="tx2"/>
                </a:solidFill>
                <a:latin typeface="LTUnivers-BasicRegular"/>
              </a:rPr>
              <a:t>greenhouse gases by </a:t>
            </a:r>
            <a:r>
              <a:rPr lang="en-IN" dirty="0" smtClean="0">
                <a:solidFill>
                  <a:schemeClr val="tx2"/>
                </a:solidFill>
                <a:latin typeface="LTUnivers-BasicRegular"/>
              </a:rPr>
              <a:t>34%</a:t>
            </a:r>
            <a:endParaRPr lang="en-IN" dirty="0">
              <a:solidFill>
                <a:schemeClr val="tx2"/>
              </a:solidFill>
              <a:latin typeface="LTUnivers-Basic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87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Statement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“We strive to bring consumers foods that are safe’ of high quality and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provide optimal nutrient to meet physiological need. Nestle helps provide</a:t>
            </a:r>
          </a:p>
          <a:p>
            <a:pPr marL="0" indent="0">
              <a:buNone/>
            </a:pPr>
            <a:r>
              <a:rPr lang="en-US" b="1" dirty="0" smtClean="0"/>
              <a:t>    selections for all individual taste and lifestyle preferences.”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/>
              <a:t>Motto :</a:t>
            </a:r>
          </a:p>
          <a:p>
            <a:pPr marL="0" indent="0">
              <a:buNone/>
            </a:pPr>
            <a:r>
              <a:rPr lang="en-US" b="1" dirty="0" smtClean="0"/>
              <a:t>                </a:t>
            </a:r>
            <a:r>
              <a:rPr lang="en-IN" b="1" dirty="0" smtClean="0"/>
              <a:t>“GOOD FOOD, GOOD LIFE.”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5784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anks Png Transparent Stickers - Thank You Stickers Transparant, Png  Download - kind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44" y="717642"/>
            <a:ext cx="5849890" cy="464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8247"/>
            <a:ext cx="9601199" cy="1203568"/>
          </a:xfrm>
        </p:spPr>
        <p:txBody>
          <a:bodyPr/>
          <a:lstStyle/>
          <a:p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</a:rPr>
              <a:t>INTRODUCTION</a:t>
            </a:r>
            <a:endParaRPr lang="en-IN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Food and beverage company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Headquartered in Switzerland.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Ranked #72 on the fortune global 500 in 2014.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Nestle’s</a:t>
            </a:r>
            <a:r>
              <a:rPr lang="en-US" dirty="0" smtClean="0"/>
              <a:t> products include baby food, bottle water, breakfast cereals, coffee and tea, confectionery dairy products, ice cream, frozen food and snacks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Twenty-nine of </a:t>
            </a:r>
            <a:r>
              <a:rPr lang="en-US" dirty="0" err="1" smtClean="0"/>
              <a:t>nestle’s</a:t>
            </a:r>
            <a:r>
              <a:rPr lang="en-US" dirty="0" smtClean="0"/>
              <a:t> brands have annual sales of over CHF 1 billion (about US dollar 1.1 billion).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Nestle has 447 factories, operates in 194 country, and employs around 339000 people.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13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248014"/>
              </p:ext>
            </p:extLst>
          </p:nvPr>
        </p:nvGraphicFramePr>
        <p:xfrm>
          <a:off x="2032000" y="719666"/>
          <a:ext cx="8128000" cy="56916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064000"/>
                <a:gridCol w="4064000"/>
              </a:tblGrid>
              <a:tr h="46827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Name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Nestle S.A</a:t>
                      </a:r>
                      <a:endParaRPr lang="en-IN" dirty="0"/>
                    </a:p>
                  </a:txBody>
                  <a:tcPr/>
                </a:tc>
              </a:tr>
              <a:tr h="726831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Logo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Industries served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Processing</a:t>
                      </a:r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Geographic</a:t>
                      </a:r>
                      <a:r>
                        <a:rPr lang="en-US" baseline="0" dirty="0" smtClean="0"/>
                        <a:t> area served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Worldwide</a:t>
                      </a:r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Headquarters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Switzerland</a:t>
                      </a:r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Current CEO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Paul </a:t>
                      </a:r>
                      <a:r>
                        <a:rPr lang="en-US" dirty="0" err="1" smtClean="0"/>
                        <a:t>Bulcke</a:t>
                      </a:r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Revenue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CHF</a:t>
                      </a:r>
                      <a:r>
                        <a:rPr lang="en-US" baseline="0" dirty="0" smtClean="0"/>
                        <a:t> 92.2 BILLION (2012)</a:t>
                      </a:r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Profit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CHF</a:t>
                      </a:r>
                      <a:r>
                        <a:rPr lang="en-US" baseline="0" dirty="0" smtClean="0"/>
                        <a:t> 10.6 BILLION (2012)</a:t>
                      </a:r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Employees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328000 (2012)</a:t>
                      </a:r>
                      <a:endParaRPr lang="en-IN" dirty="0"/>
                    </a:p>
                  </a:txBody>
                  <a:tcPr/>
                </a:tc>
              </a:tr>
              <a:tr h="5509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Main Competitor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Unilever</a:t>
                      </a:r>
                      <a:r>
                        <a:rPr lang="en-US" baseline="0" dirty="0" smtClean="0"/>
                        <a:t> VN, Hershey Foods, Kraft Foods, Cadbury, Group </a:t>
                      </a:r>
                      <a:r>
                        <a:rPr lang="en-US" baseline="0" dirty="0" err="1" smtClean="0"/>
                        <a:t>Danoe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049" y="1229457"/>
            <a:ext cx="1842721" cy="6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Did you know………..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IN" sz="2400" dirty="0">
                <a:latin typeface="Arial Rounded MT Bold" panose="020F0704030504030204" pitchFamily="34" charset="0"/>
              </a:rPr>
              <a:t>Nestlé is a</a:t>
            </a:r>
          </a:p>
          <a:p>
            <a:pPr marL="0" indent="0">
              <a:buNone/>
            </a:pPr>
            <a:r>
              <a:rPr lang="en-IN" sz="2400" dirty="0">
                <a:latin typeface="Arial Rounded MT Bold" panose="020F0704030504030204" pitchFamily="34" charset="0"/>
              </a:rPr>
              <a:t>Swiss company,</a:t>
            </a:r>
          </a:p>
          <a:p>
            <a:pPr marL="0" indent="0">
              <a:buNone/>
            </a:pPr>
            <a:r>
              <a:rPr lang="en-IN" sz="2400" dirty="0">
                <a:latin typeface="Arial Rounded MT Bold" panose="020F0704030504030204" pitchFamily="34" charset="0"/>
              </a:rPr>
              <a:t>founded in 1866</a:t>
            </a:r>
          </a:p>
          <a:p>
            <a:pPr marL="0" indent="0">
              <a:buNone/>
            </a:pPr>
            <a:r>
              <a:rPr lang="en-IN" sz="2400" dirty="0">
                <a:latin typeface="Arial Rounded MT Bold" panose="020F0704030504030204" pitchFamily="34" charset="0"/>
              </a:rPr>
              <a:t>by Henri Nestlé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27" y="1646238"/>
            <a:ext cx="6464173" cy="3912590"/>
          </a:xfrm>
        </p:spPr>
      </p:pic>
    </p:spTree>
    <p:extLst>
      <p:ext uri="{BB962C8B-B14F-4D97-AF65-F5344CB8AC3E}">
        <p14:creationId xmlns:p14="http://schemas.microsoft.com/office/powerpoint/2010/main" val="362698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75" y="651850"/>
            <a:ext cx="5570209" cy="509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046" y="1353740"/>
            <a:ext cx="311816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Henri Nestlé, the founder</a:t>
            </a: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of Nestlé, was a life-saving</a:t>
            </a:r>
          </a:p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chemist but also an</a:t>
            </a:r>
          </a:p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innovative </a:t>
            </a:r>
            <a:r>
              <a:rPr lang="en-I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marketer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.</a:t>
            </a:r>
          </a:p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He used scientific</a:t>
            </a:r>
          </a:p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knowledge to develop</a:t>
            </a:r>
          </a:p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products that met consumer</a:t>
            </a: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needs. He used his name</a:t>
            </a: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to brand his products in</a:t>
            </a: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a distinctive way. And he</a:t>
            </a: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set up systems to distribute</a:t>
            </a:r>
          </a:p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his products quickly</a:t>
            </a:r>
          </a:p>
          <a:p>
            <a:pPr algn="just"/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and effectively.</a:t>
            </a:r>
          </a:p>
        </p:txBody>
      </p:sp>
    </p:spTree>
    <p:extLst>
      <p:ext uri="{BB962C8B-B14F-4D97-AF65-F5344CB8AC3E}">
        <p14:creationId xmlns:p14="http://schemas.microsoft.com/office/powerpoint/2010/main" val="15153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HISTORY</a:t>
            </a:r>
            <a:endParaRPr lang="en-IN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Henri nestle established nestle in 1867 in Switzerland  (</a:t>
            </a:r>
            <a:r>
              <a:rPr lang="en-US" dirty="0" err="1" smtClean="0"/>
              <a:t>Vevey</a:t>
            </a:r>
            <a:r>
              <a:rPr lang="en-US" dirty="0" smtClean="0"/>
              <a:t> HQ)</a:t>
            </a:r>
          </a:p>
          <a:p>
            <a:r>
              <a:rPr lang="en-US" dirty="0" smtClean="0"/>
              <a:t>His first product was  </a:t>
            </a:r>
            <a:r>
              <a:rPr lang="en-US" dirty="0" err="1" smtClean="0"/>
              <a:t>lactogen</a:t>
            </a:r>
            <a:r>
              <a:rPr lang="en-US" dirty="0" smtClean="0"/>
              <a:t>  formula for infants by the name “ </a:t>
            </a:r>
            <a:r>
              <a:rPr lang="en-US" dirty="0" err="1" smtClean="0"/>
              <a:t>farine</a:t>
            </a:r>
            <a:r>
              <a:rPr lang="en-US" dirty="0" smtClean="0"/>
              <a:t> </a:t>
            </a:r>
            <a:r>
              <a:rPr lang="en-US" dirty="0" err="1" smtClean="0"/>
              <a:t>lactee</a:t>
            </a:r>
            <a:r>
              <a:rPr lang="en-US" dirty="0" smtClean="0"/>
              <a:t>.”</a:t>
            </a:r>
            <a:endParaRPr lang="en-IN" dirty="0"/>
          </a:p>
          <a:p>
            <a:r>
              <a:rPr lang="en-US" dirty="0" smtClean="0"/>
              <a:t>In September 1866,in </a:t>
            </a:r>
            <a:r>
              <a:rPr lang="en-US" dirty="0" err="1" smtClean="0"/>
              <a:t>vevey</a:t>
            </a:r>
            <a:r>
              <a:rPr lang="en-US" dirty="0" smtClean="0"/>
              <a:t>, </a:t>
            </a:r>
            <a:r>
              <a:rPr lang="en-US" dirty="0" err="1" smtClean="0"/>
              <a:t>henri</a:t>
            </a:r>
            <a:r>
              <a:rPr lang="en-US" dirty="0" smtClean="0"/>
              <a:t> nestle developed milk –based baby food.</a:t>
            </a:r>
          </a:p>
          <a:p>
            <a:r>
              <a:rPr lang="en-US" dirty="0" smtClean="0"/>
              <a:t>In august 1867,anglo-swiss condensed milk company was established.</a:t>
            </a:r>
          </a:p>
          <a:p>
            <a:r>
              <a:rPr lang="en-US" dirty="0" smtClean="0"/>
              <a:t>In1875 </a:t>
            </a:r>
            <a:r>
              <a:rPr lang="en-US" dirty="0" err="1" smtClean="0"/>
              <a:t>henri</a:t>
            </a:r>
            <a:r>
              <a:rPr lang="en-US" dirty="0" smtClean="0"/>
              <a:t> nestle retired .but the company ,under ownership of </a:t>
            </a:r>
            <a:r>
              <a:rPr lang="en-US" dirty="0" err="1" smtClean="0"/>
              <a:t>daniel</a:t>
            </a:r>
            <a:r>
              <a:rPr lang="en-US" dirty="0" smtClean="0"/>
              <a:t> peter ,retained his name as </a:t>
            </a:r>
            <a:r>
              <a:rPr lang="en-US" dirty="0" err="1" smtClean="0"/>
              <a:t>societe</a:t>
            </a:r>
            <a:r>
              <a:rPr lang="en-US" dirty="0" smtClean="0"/>
              <a:t> </a:t>
            </a:r>
            <a:r>
              <a:rPr lang="en-US" dirty="0" err="1" smtClean="0"/>
              <a:t>farine</a:t>
            </a:r>
            <a:r>
              <a:rPr lang="en-US" dirty="0" smtClean="0"/>
              <a:t> </a:t>
            </a:r>
            <a:r>
              <a:rPr lang="en-US" dirty="0" err="1" smtClean="0"/>
              <a:t>lactee</a:t>
            </a:r>
            <a:r>
              <a:rPr lang="en-US" dirty="0" smtClean="0"/>
              <a:t> </a:t>
            </a:r>
            <a:r>
              <a:rPr lang="en-US" dirty="0" err="1" smtClean="0"/>
              <a:t>henri</a:t>
            </a:r>
            <a:r>
              <a:rPr lang="en-US" dirty="0" smtClean="0"/>
              <a:t> nestle.</a:t>
            </a:r>
          </a:p>
          <a:p>
            <a:r>
              <a:rPr lang="en-US" dirty="0"/>
              <a:t> </a:t>
            </a:r>
            <a:r>
              <a:rPr lang="en-US" dirty="0" smtClean="0"/>
              <a:t>in 1877 , </a:t>
            </a:r>
            <a:r>
              <a:rPr lang="en-US" dirty="0" err="1" smtClean="0"/>
              <a:t>anglo-swiss</a:t>
            </a:r>
            <a:r>
              <a:rPr lang="en-US" dirty="0" smtClean="0"/>
              <a:t> added milk based baby foods to their products. In the same year nestle company added condensed milk to their portfolio.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40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646" y="844062"/>
            <a:ext cx="1092590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1904, Both companies participated in the creation and development of Swiss chocolate and Nestle marketing the first chocolate – milk Nestle 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1905, the companies merged to become the nestle and Anglo-Swiss condensed Milk Company and retaining the name until 1947</a:t>
            </a:r>
            <a:r>
              <a:rPr lang="en-US" dirty="0" smtClean="0"/>
              <a:t>.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1947, Merger with </a:t>
            </a:r>
            <a:r>
              <a:rPr lang="en-US" sz="2000" dirty="0" err="1" smtClean="0"/>
              <a:t>Alimentana</a:t>
            </a:r>
            <a:r>
              <a:rPr lang="en-US" sz="2000" dirty="0" smtClean="0"/>
              <a:t> S.A.  (Maggi) and company named as Nestle </a:t>
            </a:r>
            <a:r>
              <a:rPr lang="en-US" sz="2000" dirty="0" err="1"/>
              <a:t>Alimentana</a:t>
            </a:r>
            <a:r>
              <a:rPr lang="en-US" sz="2000" dirty="0"/>
              <a:t> </a:t>
            </a:r>
            <a:r>
              <a:rPr lang="en-US" sz="2000" dirty="0" smtClean="0"/>
              <a:t>S.A. 1971.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1974, Become stakeholder of L’Oreal 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1977 Acquisition Alcon Laboratories Inc.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1985 Acquisition of carnation.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1988 Acquisition of Rowntree.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1990 Cereal partners Worldwide.    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07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338" y="617416"/>
            <a:ext cx="1088683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1991, Beverage partners worldwide.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1998, Acquisitions of spillers Pet foods.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2002, Acquisitions of Ralston Purina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2002, Acquisitions of and Chef America and merge into Dreyer’s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2002, join Cadbury and purchased American company Hershey’s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December 2005, Nestle bought the Greek company Delta Ice Cream for €240 million.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January 2006, it took full ownership of Dreyer’s Grand Ice Cream Holdings, </a:t>
            </a:r>
            <a:r>
              <a:rPr lang="en-US" sz="2000" dirty="0" smtClean="0"/>
              <a:t>Inc.</a:t>
            </a:r>
            <a:endParaRPr lang="en-US" sz="2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November 2006, Nestle purchased the Medical Nutrition division of Novartis Pharmaceutical for US$2.5 billion.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2007 Acquisitions of </a:t>
            </a:r>
            <a:r>
              <a:rPr lang="en-US" sz="2000" dirty="0" err="1" smtClean="0"/>
              <a:t>Ovaltine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73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323" y="1266092"/>
            <a:ext cx="98630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April 2007, Nestle bought US baby-food manufacturer Gerber for $5.5 billion.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1 March 2010, Bought Kraft’s Food (Frozen Pizza) for $3.7 billion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February 2013, Nestle Health Science bought </a:t>
            </a:r>
            <a:r>
              <a:rPr lang="en-US" sz="2000" dirty="0" err="1" smtClean="0"/>
              <a:t>Pamlab</a:t>
            </a:r>
            <a:r>
              <a:rPr lang="en-US" sz="2000" dirty="0" smtClean="0"/>
              <a:t>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February 2014, Nestle sold its </a:t>
            </a:r>
            <a:r>
              <a:rPr lang="en-US" sz="2000" dirty="0" smtClean="0"/>
              <a:t>Power Bar </a:t>
            </a:r>
            <a:r>
              <a:rPr lang="en-US" sz="2000" dirty="0" smtClean="0"/>
              <a:t>sports nutrition business to Post Holdings, Inc.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December 2014, Nestle announced that it was opening 10 skin care research centers worldwide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2015, opening of Education and Longevity Development (SHELD) centers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691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647</TotalTime>
  <Words>807</Words>
  <Application>Microsoft Office PowerPoint</Application>
  <PresentationFormat>Widescreen</PresentationFormat>
  <Paragraphs>188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Bahnschrift SemiBold</vt:lpstr>
      <vt:lpstr>LTUnivers-BasicRegular</vt:lpstr>
      <vt:lpstr>Wingdings</vt:lpstr>
      <vt:lpstr>Diamond Grid 16x9</vt:lpstr>
      <vt:lpstr>PowerPoint Presentation</vt:lpstr>
      <vt:lpstr>INTRODUCTION</vt:lpstr>
      <vt:lpstr>PowerPoint Presentation</vt:lpstr>
      <vt:lpstr>Did you know………..</vt:lpstr>
      <vt:lpstr>PowerPoint Presentation</vt:lpstr>
      <vt:lpstr>HISTORY</vt:lpstr>
      <vt:lpstr>PowerPoint Presentation</vt:lpstr>
      <vt:lpstr>PowerPoint Presentation</vt:lpstr>
      <vt:lpstr>PowerPoint Presentation</vt:lpstr>
      <vt:lpstr>PowerPoint Presentation</vt:lpstr>
      <vt:lpstr>Beverages</vt:lpstr>
      <vt:lpstr>Milk products, nutrition and Cream products</vt:lpstr>
      <vt:lpstr>Prepared dishes, cooking aids and pet care</vt:lpstr>
      <vt:lpstr>Chocolate, confectionery and biscuits </vt:lpstr>
      <vt:lpstr>Cosmetics</vt:lpstr>
      <vt:lpstr>PowerPoint Presentation</vt:lpstr>
      <vt:lpstr>PowerPoint Presentation</vt:lpstr>
      <vt:lpstr>Mission Statement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Shree M.&amp; N.Virani Science College(Autonomous)  An Affiliated to Saurashtra University</dc:title>
  <dc:creator>Microsoft account</dc:creator>
  <cp:lastModifiedBy>Microsoft account</cp:lastModifiedBy>
  <cp:revision>56</cp:revision>
  <dcterms:created xsi:type="dcterms:W3CDTF">2021-08-23T11:13:45Z</dcterms:created>
  <dcterms:modified xsi:type="dcterms:W3CDTF">2021-10-08T05:08:22Z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