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10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1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547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553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7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200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004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631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21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23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49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6.jpeg" /><Relationship Id="rId5" Type="http://schemas.openxmlformats.org/officeDocument/2006/relationships/image" Target="../media/image5.jpeg" /><Relationship Id="rId4" Type="http://schemas.openxmlformats.org/officeDocument/2006/relationships/image" Target="../media/image4.jpeg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 /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93761"/>
            <a:ext cx="9144000" cy="2930394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cs typeface="Calibri Light"/>
              </a:rPr>
              <a:t>SHREE M. &amp; N. VIRANI SCIENCE COLLEGE</a:t>
            </a:r>
            <a:br>
              <a:rPr lang="en-US" sz="3200" b="1" dirty="0">
                <a:cs typeface="Calibri Light"/>
              </a:rPr>
            </a:br>
            <a:r>
              <a:rPr lang="en-US" sz="3200" b="1" dirty="0">
                <a:cs typeface="Calibri Light"/>
              </a:rPr>
              <a:t>Faculty of Science</a:t>
            </a:r>
            <a:br>
              <a:rPr lang="en-US" sz="3200" dirty="0">
                <a:cs typeface="Calibri Light"/>
              </a:rPr>
            </a:b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 Light"/>
              </a:rPr>
              <a:t>DEPARTMENT OF INDUSTRIAL CHEMISTRY</a:t>
            </a:r>
            <a:b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cs typeface="Calibri Light"/>
              </a:rPr>
            </a:br>
            <a:br>
              <a:rPr lang="en-US" sz="3200" dirty="0">
                <a:cs typeface="Calibri Light"/>
              </a:rPr>
            </a:br>
            <a:r>
              <a:rPr lang="en-US" sz="3200" b="1" dirty="0">
                <a:solidFill>
                  <a:srgbClr val="FF0000"/>
                </a:solidFill>
                <a:cs typeface="Calibri Light"/>
              </a:rPr>
              <a:t>ITPR/SEMINAR PRESENTATION </a:t>
            </a:r>
            <a:br>
              <a:rPr lang="en-US" sz="3200" b="1" dirty="0">
                <a:solidFill>
                  <a:srgbClr val="FF0000"/>
                </a:solidFill>
                <a:cs typeface="Calibri Light"/>
              </a:rPr>
            </a:br>
            <a:br>
              <a:rPr lang="en-US" sz="3200" b="1" dirty="0">
                <a:cs typeface="Calibri Light"/>
              </a:rPr>
            </a:br>
            <a:r>
              <a:rPr lang="en-US" sz="3600" b="1" dirty="0">
                <a:solidFill>
                  <a:srgbClr val="00B0F0"/>
                </a:solidFill>
                <a:cs typeface="Calibri Light"/>
              </a:rPr>
              <a:t>JAGSONPAL PHARMACEUTICALS LTD.</a:t>
            </a:r>
            <a:br>
              <a:rPr lang="en-US" sz="3200" b="1" dirty="0">
                <a:cs typeface="Calibri Light"/>
              </a:rPr>
            </a:br>
            <a:br>
              <a:rPr lang="en-US" sz="3200" b="1" dirty="0">
                <a:cs typeface="Calibri Light"/>
              </a:rPr>
            </a:br>
            <a:endParaRPr lang="en-US" sz="3200">
              <a:cs typeface="Calibri Ligh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22110" y="436403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pPr lvl="8"/>
            <a:r>
              <a:rPr lang="en-US" sz="2400" dirty="0">
                <a:cs typeface="Calibri"/>
              </a:rPr>
              <a:t>Prepared by:</a:t>
            </a:r>
            <a:endParaRPr lang="en-US" sz="2400">
              <a:cs typeface="Calibri" panose="020F0502020204030204"/>
            </a:endParaRPr>
          </a:p>
          <a:p>
            <a:pPr lvl="8"/>
            <a:r>
              <a:rPr lang="en-US" sz="2400" dirty="0">
                <a:cs typeface="Calibri" panose="020F0502020204030204"/>
              </a:rPr>
              <a:t>Name:-</a:t>
            </a:r>
            <a:r>
              <a:rPr lang="en-US" sz="2400" dirty="0" err="1">
                <a:cs typeface="Calibri" panose="020F0502020204030204"/>
              </a:rPr>
              <a:t>Ubhadiya</a:t>
            </a:r>
            <a:r>
              <a:rPr lang="en-US" sz="2400" dirty="0">
                <a:cs typeface="Calibri"/>
              </a:rPr>
              <a:t> Shivam R.</a:t>
            </a:r>
          </a:p>
          <a:p>
            <a:pPr lvl="8"/>
            <a:r>
              <a:rPr lang="en-US" sz="2400" dirty="0">
                <a:cs typeface="Calibri"/>
              </a:rPr>
              <a:t>Enrollment No:-19BIC046</a:t>
            </a:r>
          </a:p>
          <a:p>
            <a:pPr lvl="8"/>
            <a:r>
              <a:rPr lang="en-US" sz="2400" dirty="0">
                <a:cs typeface="Calibri"/>
              </a:rPr>
              <a:t>SEM:-5</a:t>
            </a:r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983"/>
            <a:ext cx="10515600" cy="59281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00"/>
                </a:highlight>
                <a:cs typeface="Calibri Light"/>
              </a:rPr>
              <a:t>LAST 12 YEAR FINANCIAL DATABASE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1493" y="1160463"/>
            <a:ext cx="8409014" cy="5016500"/>
          </a:xfrm>
        </p:spPr>
      </p:pic>
    </p:spTree>
    <p:extLst>
      <p:ext uri="{BB962C8B-B14F-4D97-AF65-F5344CB8AC3E}">
        <p14:creationId xmlns:p14="http://schemas.microsoft.com/office/powerpoint/2010/main" val="3954657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868BEF8-46EA-304F-BA36-781C617A2A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7704" y="2872422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9600" b="1" dirty="0">
                <a:solidFill>
                  <a:srgbClr val="FF0000"/>
                </a:solidFill>
              </a:rPr>
              <a:t>THANKS YOU</a:t>
            </a:r>
            <a:r>
              <a:rPr lang="en-US" sz="72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7276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6E243-D93D-4F57-848D-8624131B5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704" y="255593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00"/>
                </a:highlight>
                <a:cs typeface="Calibri Light"/>
              </a:rPr>
              <a:t>OUTLINE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67F5EB-FC75-40CC-A991-AAF15F8C1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445" y="1588048"/>
            <a:ext cx="10515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200" dirty="0">
                <a:cs typeface="Calibri"/>
              </a:rPr>
              <a:t>Company Profile</a:t>
            </a:r>
          </a:p>
          <a:p>
            <a:r>
              <a:rPr lang="en-US" sz="3200" dirty="0">
                <a:cs typeface="Calibri"/>
              </a:rPr>
              <a:t>Introduction</a:t>
            </a:r>
          </a:p>
          <a:p>
            <a:r>
              <a:rPr lang="en-US" sz="3200" dirty="0">
                <a:cs typeface="Calibri"/>
              </a:rPr>
              <a:t>Board of directors</a:t>
            </a:r>
          </a:p>
          <a:p>
            <a:r>
              <a:rPr lang="en-US" sz="3200" dirty="0">
                <a:cs typeface="Calibri"/>
              </a:rPr>
              <a:t>Manufacturing units</a:t>
            </a:r>
          </a:p>
          <a:p>
            <a:r>
              <a:rPr lang="en-US" sz="3200" dirty="0">
                <a:cs typeface="Calibri"/>
              </a:rPr>
              <a:t>Products</a:t>
            </a:r>
          </a:p>
          <a:p>
            <a:r>
              <a:rPr lang="en-US" sz="3200" dirty="0" err="1">
                <a:cs typeface="Calibri"/>
              </a:rPr>
              <a:t>Finantial</a:t>
            </a:r>
            <a:r>
              <a:rPr lang="en-US" sz="3200" dirty="0">
                <a:cs typeface="Calibri"/>
              </a:rPr>
              <a:t> activities</a:t>
            </a:r>
          </a:p>
          <a:p>
            <a:pPr marL="0" indent="0">
              <a:buNone/>
            </a:pPr>
            <a:endParaRPr lang="en-US" sz="3200" dirty="0">
              <a:cs typeface="Calibri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AD86AEC-E1D6-B84B-A552-C0B30EB94E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1056" y="520719"/>
            <a:ext cx="4172663" cy="5418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916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0050D-E849-4A11-AF0F-7DAFB74F0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" y="-635"/>
            <a:ext cx="12181840" cy="1122363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00"/>
                </a:highlight>
                <a:cs typeface="Calibri Light"/>
              </a:rPr>
              <a:t>COMPANY PROFILE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3B3E3-02E6-4660-9FCC-1E69EC9BB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76899"/>
            <a:ext cx="10809344" cy="468633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Industry founded: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</a:t>
            </a:r>
            <a:r>
              <a:rPr lang="en-US" b="1" dirty="0">
                <a:cs typeface="Calibri"/>
              </a:rPr>
              <a:t>Pharmaceutical 1964 </a:t>
            </a:r>
          </a:p>
          <a:p>
            <a:r>
              <a:rPr lang="en-US" dirty="0">
                <a:cs typeface="Calibri"/>
              </a:rPr>
              <a:t>Headquarter: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 </a:t>
            </a:r>
            <a:r>
              <a:rPr lang="en-US" b="1" dirty="0">
                <a:cs typeface="Calibri"/>
              </a:rPr>
              <a:t>Haryana , India</a:t>
            </a:r>
          </a:p>
          <a:p>
            <a:r>
              <a:rPr lang="en-US" dirty="0">
                <a:cs typeface="Calibri"/>
              </a:rPr>
              <a:t>Key people: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</a:t>
            </a:r>
            <a:r>
              <a:rPr lang="en-US" b="1" dirty="0">
                <a:cs typeface="Calibri"/>
              </a:rPr>
              <a:t> </a:t>
            </a:r>
            <a:r>
              <a:rPr lang="en-US" b="1" dirty="0" err="1">
                <a:cs typeface="Calibri"/>
              </a:rPr>
              <a:t>Mr.Rajpal</a:t>
            </a:r>
            <a:r>
              <a:rPr lang="en-US" b="1" dirty="0">
                <a:cs typeface="Calibri"/>
              </a:rPr>
              <a:t> Singh Kochhar (chairman)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    </a:t>
            </a:r>
            <a:r>
              <a:rPr lang="en-US" b="1" dirty="0">
                <a:cs typeface="Calibri"/>
              </a:rPr>
              <a:t>Capt. Bharat Sinh (Director Financial)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8418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57C56-9007-447C-8933-DDAEFB6FA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5080" y="-41275"/>
            <a:ext cx="12120880" cy="1356043"/>
          </a:xfrm>
        </p:spPr>
        <p:txBody>
          <a:bodyPr>
            <a:noAutofit/>
          </a:bodyPr>
          <a:lstStyle/>
          <a:p>
            <a:r>
              <a:rPr lang="en-US" sz="4800" b="1">
                <a:solidFill>
                  <a:srgbClr val="00B050"/>
                </a:solidFill>
                <a:highlight>
                  <a:srgbClr val="FFFF00"/>
                </a:highlight>
                <a:cs typeface="Calibri Light"/>
              </a:rPr>
              <a:t>INTRODUCTION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C19944-06DA-4112-9FF0-A82783B52F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456962"/>
            <a:ext cx="11023600" cy="45646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3600" dirty="0">
                <a:cs typeface="Calibri" panose="020F0502020204030204"/>
              </a:rPr>
              <a:t>The legacy of </a:t>
            </a:r>
            <a:r>
              <a:rPr lang="en-US" sz="3600" dirty="0" err="1">
                <a:cs typeface="Calibri" panose="020F0502020204030204"/>
              </a:rPr>
              <a:t>Jagsonpal</a:t>
            </a:r>
            <a:r>
              <a:rPr lang="en-US" sz="3600" dirty="0">
                <a:cs typeface="Calibri" panose="020F0502020204030204"/>
              </a:rPr>
              <a:t> Pharmaceuticals Limited (JPL) dates back to over 58 years.</a:t>
            </a:r>
          </a:p>
          <a:p>
            <a:r>
              <a:rPr lang="en-US" sz="3600" dirty="0">
                <a:cs typeface="Calibri" panose="020F0502020204030204"/>
              </a:rPr>
              <a:t>JPL Established in 1964 with an objective to develop and revolutionize the Pharmaceutical and Drug industry in the </a:t>
            </a:r>
            <a:r>
              <a:rPr lang="en-US" sz="3600" dirty="0" err="1">
                <a:cs typeface="Calibri" panose="020F0502020204030204"/>
              </a:rPr>
              <a:t>indian</a:t>
            </a:r>
            <a:r>
              <a:rPr lang="en-US" sz="3600" dirty="0">
                <a:cs typeface="Calibri" panose="020F0502020204030204"/>
              </a:rPr>
              <a:t> subcontinent.</a:t>
            </a:r>
          </a:p>
          <a:p>
            <a:r>
              <a:rPr lang="en-US" sz="3600" dirty="0">
                <a:cs typeface="Calibri" panose="020F0502020204030204"/>
              </a:rPr>
              <a:t>The headquarter of </a:t>
            </a:r>
            <a:r>
              <a:rPr lang="en-US" sz="3600" dirty="0" err="1">
                <a:cs typeface="Calibri" panose="020F0502020204030204"/>
              </a:rPr>
              <a:t>jagsonpal</a:t>
            </a:r>
            <a:r>
              <a:rPr lang="en-US" sz="3600" dirty="0">
                <a:cs typeface="Calibri" panose="020F0502020204030204"/>
              </a:rPr>
              <a:t> pharmaceutical at </a:t>
            </a:r>
            <a:r>
              <a:rPr lang="en-US" sz="3600" dirty="0" err="1">
                <a:cs typeface="Calibri" panose="020F0502020204030204"/>
              </a:rPr>
              <a:t>delhi</a:t>
            </a:r>
            <a:r>
              <a:rPr lang="en-US" sz="3600" dirty="0">
                <a:cs typeface="Calibri" panose="020F0502020204030204"/>
              </a:rPr>
              <a:t>.</a:t>
            </a:r>
          </a:p>
          <a:p>
            <a:endParaRPr lang="en-US" sz="36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781837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12657-085A-4C60-A792-66A42D33C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559858"/>
            <a:ext cx="8234082" cy="5420006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00"/>
                </a:highlight>
              </a:rPr>
              <a:t>BOARD OF DIRECTORS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90BE4-60BD-46B0-9BEA-E10C000FDD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r>
              <a:rPr lang="en-US" b="1" dirty="0" err="1"/>
              <a:t>Mr.Rapala</a:t>
            </a:r>
            <a:r>
              <a:rPr lang="en-US" b="1" dirty="0"/>
              <a:t> Singh </a:t>
            </a:r>
            <a:r>
              <a:rPr lang="en-US" b="1" dirty="0" err="1"/>
              <a:t>Kochhar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(</a:t>
            </a:r>
            <a:r>
              <a:rPr lang="en-US" dirty="0" err="1"/>
              <a:t>Chaorman</a:t>
            </a:r>
            <a:r>
              <a:rPr lang="en-US" dirty="0"/>
              <a:t> &amp; CEO</a:t>
            </a:r>
            <a:r>
              <a:rPr lang="en-US" b="1" dirty="0"/>
              <a:t>)</a:t>
            </a:r>
            <a:endParaRPr lang="en-US" dirty="0"/>
          </a:p>
          <a:p>
            <a:r>
              <a:rPr lang="en-US" b="1" dirty="0"/>
              <a:t>Capt. Bharat </a:t>
            </a:r>
            <a:r>
              <a:rPr lang="en-US" b="1" dirty="0" err="1"/>
              <a:t>Sinh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(</a:t>
            </a:r>
            <a:r>
              <a:rPr lang="en-US" dirty="0"/>
              <a:t>Director Financial &amp; CFO)</a:t>
            </a:r>
          </a:p>
          <a:p>
            <a:r>
              <a:rPr lang="en-US" b="1" dirty="0" err="1"/>
              <a:t>Mammen</a:t>
            </a:r>
            <a:r>
              <a:rPr lang="en-US" b="1" dirty="0"/>
              <a:t> Mathew</a:t>
            </a:r>
          </a:p>
          <a:p>
            <a:pPr marL="0" indent="0">
              <a:buNone/>
            </a:pPr>
            <a:r>
              <a:rPr lang="en-US" b="1" dirty="0"/>
              <a:t>   (</a:t>
            </a:r>
            <a:r>
              <a:rPr lang="en-US" dirty="0"/>
              <a:t>independent Director)</a:t>
            </a:r>
          </a:p>
          <a:p>
            <a:r>
              <a:rPr lang="en-US" b="1" dirty="0"/>
              <a:t>Dr. Ashore Kumar </a:t>
            </a:r>
            <a:r>
              <a:rPr lang="en-US" b="1" dirty="0" err="1"/>
              <a:t>Pati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dirty="0"/>
              <a:t>(Independent Director)</a:t>
            </a:r>
          </a:p>
          <a:p>
            <a:r>
              <a:rPr lang="en-US" b="1" dirty="0"/>
              <a:t>Dr. </a:t>
            </a:r>
            <a:r>
              <a:rPr lang="en-US" b="1" dirty="0" err="1"/>
              <a:t>Ishpal</a:t>
            </a:r>
            <a:r>
              <a:rPr lang="en-US" b="1" dirty="0"/>
              <a:t> Singh </a:t>
            </a:r>
            <a:r>
              <a:rPr lang="en-US" b="1" dirty="0" err="1"/>
              <a:t>Ghai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dirty="0"/>
              <a:t>(Independent Director)</a:t>
            </a:r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077250-1BEF-B54B-A6AC-F30FCE42FC7A}"/>
              </a:ext>
            </a:extLst>
          </p:cNvPr>
          <p:cNvSpPr txBox="1"/>
          <p:nvPr/>
        </p:nvSpPr>
        <p:spPr>
          <a:xfrm rot="5400000">
            <a:off x="4903694" y="3442448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74DCD316-B3FB-9340-8C98-5887D69264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604" y="1825625"/>
            <a:ext cx="654149" cy="711387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CB5F060F-336A-854F-8C76-3B32DEF16D9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17" y="4735375"/>
            <a:ext cx="657735" cy="657735"/>
          </a:xfrm>
          <a:prstGeom prst="rect">
            <a:avLst/>
          </a:prstGeom>
        </p:spPr>
      </p:pic>
      <p:pic>
        <p:nvPicPr>
          <p:cNvPr id="8" name="Picture 8">
            <a:extLst>
              <a:ext uri="{FF2B5EF4-FFF2-40B4-BE49-F238E27FC236}">
                <a16:creationId xmlns:a16="http://schemas.microsoft.com/office/drawing/2014/main" id="{414DB128-19E7-9A40-8901-3EF9CD09B1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17" y="3806324"/>
            <a:ext cx="657736" cy="663217"/>
          </a:xfrm>
          <a:prstGeom prst="rect">
            <a:avLst/>
          </a:prstGeom>
        </p:spPr>
      </p:pic>
      <p:pic>
        <p:nvPicPr>
          <p:cNvPr id="9" name="Picture 9">
            <a:extLst>
              <a:ext uri="{FF2B5EF4-FFF2-40B4-BE49-F238E27FC236}">
                <a16:creationId xmlns:a16="http://schemas.microsoft.com/office/drawing/2014/main" id="{3E0962E1-4ECC-B142-BC61-1D3396F5E8B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18" y="5730275"/>
            <a:ext cx="657735" cy="668697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512A41E6-34AA-E94B-8654-A6224CBB0A28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17" y="2711120"/>
            <a:ext cx="657736" cy="736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15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C85A7-A0A9-46CF-AE03-DCBCD481A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251" y="213598"/>
            <a:ext cx="11366795" cy="927476"/>
          </a:xfrm>
        </p:spPr>
        <p:txBody>
          <a:bodyPr/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00"/>
                </a:highlight>
                <a:cs typeface="Calibri Light"/>
              </a:rPr>
              <a:t>Manufacturing Units</a:t>
            </a:r>
          </a:p>
        </p:txBody>
      </p:sp>
      <p:pic>
        <p:nvPicPr>
          <p:cNvPr id="6" name="Picture 6">
            <a:extLst>
              <a:ext uri="{FF2B5EF4-FFF2-40B4-BE49-F238E27FC236}">
                <a16:creationId xmlns:a16="http://schemas.microsoft.com/office/drawing/2014/main" id="{AEBB4941-0B47-CD42-91A4-BD8B7C3B7E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593" y="1304468"/>
            <a:ext cx="8589030" cy="47148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5940667-A6DA-F549-898B-74B08CF3D721}"/>
              </a:ext>
            </a:extLst>
          </p:cNvPr>
          <p:cNvSpPr txBox="1"/>
          <p:nvPr/>
        </p:nvSpPr>
        <p:spPr>
          <a:xfrm>
            <a:off x="1364499" y="6272385"/>
            <a:ext cx="85890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/>
              <a:t>Shahpur Jati, New Delhi</a:t>
            </a:r>
          </a:p>
        </p:txBody>
      </p:sp>
    </p:spTree>
    <p:extLst>
      <p:ext uri="{BB962C8B-B14F-4D97-AF65-F5344CB8AC3E}">
        <p14:creationId xmlns:p14="http://schemas.microsoft.com/office/powerpoint/2010/main" val="3179872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DE1F0-55B9-AF4D-BE8A-01D6E653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00"/>
                </a:highlight>
                <a:cs typeface="Calibri Light"/>
              </a:rPr>
              <a:t>PRODUCTS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B286A-9EAB-E249-BE61-E6188620E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3854638"/>
          </a:xfrm>
        </p:spPr>
        <p:txBody>
          <a:bodyPr>
            <a:normAutofit fontScale="85000" lnSpcReduction="20000"/>
          </a:bodyPr>
          <a:lstStyle/>
          <a:p>
            <a:r>
              <a:rPr lang="en-US" sz="3200" b="1"/>
              <a:t>Inocap SR Capsule</a:t>
            </a:r>
          </a:p>
          <a:p>
            <a:pPr marL="0" indent="0">
              <a:buNone/>
            </a:pPr>
            <a:r>
              <a:rPr lang="en-US" sz="3200" b="1"/>
              <a:t>   </a:t>
            </a:r>
            <a:r>
              <a:rPr lang="en-US" sz="3200"/>
              <a:t>Containe :- Indomethacin (75 mg)</a:t>
            </a:r>
          </a:p>
          <a:p>
            <a:pPr marL="0" indent="0">
              <a:buNone/>
            </a:pPr>
            <a:r>
              <a:rPr lang="en-US" sz="3200"/>
              <a:t>   Uses :- Reduce Fever , Body Pain</a:t>
            </a:r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pPr marL="0" indent="0">
              <a:buNone/>
            </a:pPr>
            <a:endParaRPr lang="en-US" sz="3200" b="1"/>
          </a:p>
          <a:p>
            <a:r>
              <a:rPr lang="en-US" sz="3200" b="1"/>
              <a:t>Indocap Capsule</a:t>
            </a:r>
          </a:p>
          <a:p>
            <a:pPr marL="0" indent="0">
              <a:buNone/>
            </a:pPr>
            <a:r>
              <a:rPr lang="en-US" sz="3200" b="1"/>
              <a:t>   </a:t>
            </a:r>
            <a:r>
              <a:rPr lang="en-US" sz="3200"/>
              <a:t>Containe :- Indomethacin (25 mg)</a:t>
            </a:r>
          </a:p>
          <a:p>
            <a:pPr marL="0" indent="0">
              <a:buNone/>
            </a:pPr>
            <a:r>
              <a:rPr lang="en-US" sz="3200" b="1"/>
              <a:t>   </a:t>
            </a:r>
            <a:r>
              <a:rPr lang="en-US" sz="3200"/>
              <a:t>Uses :- Reduce Fever , Body Pain</a:t>
            </a:r>
            <a:endParaRPr lang="en-US" sz="3200" b="1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0BA6CEA5-5BA7-A045-9D74-AA8498667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51" y="1577931"/>
            <a:ext cx="3484749" cy="1927733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148B51A-996F-D94F-93DA-9B0BAF6918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3652" y="3872753"/>
            <a:ext cx="3416086" cy="2230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894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8BC29-0054-F643-B276-C3FD55E38C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00"/>
                </a:highlight>
                <a:cs typeface="Calibri Light"/>
              </a:rPr>
              <a:t>PRODUCTS</a:t>
            </a:r>
            <a:r>
              <a:rPr lang="en-US" b="1" dirty="0">
                <a:solidFill>
                  <a:srgbClr val="00B050"/>
                </a:solidFill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D68E4-0132-C941-AA49-915876F46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b="1" dirty="0" err="1"/>
              <a:t>Parvon</a:t>
            </a:r>
            <a:r>
              <a:rPr lang="en-US" b="1" dirty="0"/>
              <a:t> – 1000SR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dirty="0" err="1"/>
              <a:t>Containe</a:t>
            </a:r>
            <a:r>
              <a:rPr lang="en-US" dirty="0"/>
              <a:t> :- </a:t>
            </a:r>
            <a:r>
              <a:rPr lang="en-US" dirty="0" err="1"/>
              <a:t>Paracetamol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dirty="0"/>
              <a:t>Uses :- Pain killer , Reduce fever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err="1"/>
              <a:t>Parvon</a:t>
            </a:r>
            <a:r>
              <a:rPr lang="en-US" b="1" dirty="0"/>
              <a:t> spas</a:t>
            </a:r>
          </a:p>
          <a:p>
            <a:pPr marL="0" indent="0">
              <a:buNone/>
            </a:pPr>
            <a:r>
              <a:rPr lang="en-US" b="1" dirty="0"/>
              <a:t>   </a:t>
            </a:r>
            <a:r>
              <a:rPr lang="en-US" dirty="0" err="1"/>
              <a:t>Containe</a:t>
            </a:r>
            <a:r>
              <a:rPr lang="en-US" dirty="0"/>
              <a:t> :- </a:t>
            </a:r>
            <a:r>
              <a:rPr lang="en-US" dirty="0" err="1"/>
              <a:t>Dicyclomine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Uses :- </a:t>
            </a:r>
            <a:r>
              <a:rPr lang="en-US" dirty="0" err="1"/>
              <a:t>Realex</a:t>
            </a:r>
            <a:r>
              <a:rPr lang="en-US" dirty="0"/>
              <a:t> the muscle in stomach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E89C367-9B2F-1347-BC04-B8435D8E8B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31" y="1424781"/>
            <a:ext cx="2087473" cy="2286607"/>
          </a:xfrm>
          <a:prstGeom prst="rect">
            <a:avLst/>
          </a:prstGeo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460ABBF-CCD4-514B-BDDC-09BF170589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3031" y="4127290"/>
            <a:ext cx="2492750" cy="261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22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9281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B050"/>
                </a:solidFill>
                <a:highlight>
                  <a:srgbClr val="FFFF00"/>
                </a:highlight>
                <a:cs typeface="Calibri Light"/>
              </a:rPr>
              <a:t>FINANCIAL ACTIVITIES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316655"/>
              </p:ext>
            </p:extLst>
          </p:nvPr>
        </p:nvGraphicFramePr>
        <p:xfrm>
          <a:off x="838200" y="1277255"/>
          <a:ext cx="10515600" cy="55858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823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   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DECEMBER     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237">
                <a:tc>
                  <a:txBody>
                    <a:bodyPr/>
                    <a:lstStyle/>
                    <a:p>
                      <a:r>
                        <a:rPr lang="en-US" dirty="0"/>
                        <a:t>TOTAL INCOME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57.64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56.43 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237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INCOME GROWTH(%)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1.54 %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-5.60 %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237">
                <a:tc>
                  <a:txBody>
                    <a:bodyPr/>
                    <a:lstStyle/>
                    <a:p>
                      <a:r>
                        <a:rPr lang="en-US" dirty="0"/>
                        <a:t>TOTAL</a:t>
                      </a:r>
                      <a:r>
                        <a:rPr lang="en-US" baseline="0" dirty="0"/>
                        <a:t> EXPENSES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50.90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49.23 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237">
                <a:tc>
                  <a:txBody>
                    <a:bodyPr/>
                    <a:lstStyle/>
                    <a:p>
                      <a:r>
                        <a:rPr lang="en-US" dirty="0"/>
                        <a:t>EBIT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6.74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7.19</a:t>
                      </a:r>
                      <a:r>
                        <a:rPr lang="en-US" baseline="0" dirty="0"/>
                        <a:t> CR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237">
                <a:tc>
                  <a:txBody>
                    <a:bodyPr/>
                    <a:lstStyle/>
                    <a:p>
                      <a:r>
                        <a:rPr lang="en-US" dirty="0"/>
                        <a:t>EBIT GROWTH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35.59 %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-30.41 %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8237">
                <a:tc>
                  <a:txBody>
                    <a:bodyPr/>
                    <a:lstStyle/>
                    <a:p>
                      <a:r>
                        <a:rPr lang="en-US" dirty="0"/>
                        <a:t>PROFIT AFTER TAX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5.43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5.41 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237">
                <a:tc>
                  <a:txBody>
                    <a:bodyPr/>
                    <a:lstStyle/>
                    <a:p>
                      <a:r>
                        <a:rPr lang="en-US" dirty="0"/>
                        <a:t>NET PROFIT MARGIN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9.42 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9.58 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037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218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SHREE M. &amp; N. VIRANI SCIENCE COLLEGE Faculty of Science DEPARTMENT OF INDUSTRIAL CHEMISTRY  ITPR/SEMINAR PRESENTATION   JAGSONPAL PHARMACEUTICALS LTD.  </vt:lpstr>
      <vt:lpstr>OUTLINE</vt:lpstr>
      <vt:lpstr>COMPANY PROFILE </vt:lpstr>
      <vt:lpstr>INTRODUCTION </vt:lpstr>
      <vt:lpstr>BOARD OF DIRECTORS </vt:lpstr>
      <vt:lpstr>Manufacturing Units</vt:lpstr>
      <vt:lpstr>PRODUCTS</vt:lpstr>
      <vt:lpstr>PRODUCTS </vt:lpstr>
      <vt:lpstr>FINANCIAL ACTIVITIES</vt:lpstr>
      <vt:lpstr>LAST 12 YEAR FINANCIAL DATABASE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Unknown User</cp:lastModifiedBy>
  <cp:revision>497</cp:revision>
  <dcterms:created xsi:type="dcterms:W3CDTF">2022-02-14T08:46:04Z</dcterms:created>
  <dcterms:modified xsi:type="dcterms:W3CDTF">2022-02-22T17:44:51Z</dcterms:modified>
</cp:coreProperties>
</file>