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5161" autoAdjust="0"/>
  </p:normalViewPr>
  <p:slideViewPr>
    <p:cSldViewPr>
      <p:cViewPr>
        <p:scale>
          <a:sx n="75" d="100"/>
          <a:sy n="75" d="100"/>
        </p:scale>
        <p:origin x="-1014"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B372F6-97CF-419D-88DE-751A5228330C}" type="datetimeFigureOut">
              <a:rPr lang="en-US" smtClean="0"/>
              <a:pPr/>
              <a:t>3/21/2022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6C100E-AAE2-4C54-AB71-0808FF74605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ANTIBIOTICS</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886C100E-AAE2-4C54-AB71-0808FF746050}"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AF496A6-BDD1-4B82-8D70-3D3604A82476}" type="datetimeFigureOut">
              <a:rPr lang="en-US" smtClean="0"/>
              <a:pPr/>
              <a:t>3/21/2022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7541462-8682-4B0F-B7D3-A8B8CDB3C4D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AF496A6-BDD1-4B82-8D70-3D3604A82476}" type="datetimeFigureOut">
              <a:rPr lang="en-US" smtClean="0"/>
              <a:pPr/>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541462-8682-4B0F-B7D3-A8B8CDB3C4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5AF496A6-BDD1-4B82-8D70-3D3604A82476}" type="datetimeFigureOut">
              <a:rPr lang="en-US" smtClean="0"/>
              <a:pPr/>
              <a:t>3/21/2022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97541462-8682-4B0F-B7D3-A8B8CDB3C4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AF496A6-BDD1-4B82-8D70-3D3604A82476}" type="datetimeFigureOut">
              <a:rPr lang="en-US" smtClean="0"/>
              <a:pPr/>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7541462-8682-4B0F-B7D3-A8B8CDB3C4D3}"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5AF496A6-BDD1-4B82-8D70-3D3604A82476}" type="datetimeFigureOut">
              <a:rPr lang="en-US" smtClean="0"/>
              <a:pPr/>
              <a:t>3/21/2022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7541462-8682-4B0F-B7D3-A8B8CDB3C4D3}"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5AF496A6-BDD1-4B82-8D70-3D3604A82476}" type="datetimeFigureOut">
              <a:rPr lang="en-US" smtClean="0"/>
              <a:pPr/>
              <a:t>3/21/2022</a:t>
            </a:fld>
            <a:endParaRPr lang="en-US"/>
          </a:p>
        </p:txBody>
      </p:sp>
      <p:sp>
        <p:nvSpPr>
          <p:cNvPr id="10" name="Slide Number Placeholder 9"/>
          <p:cNvSpPr>
            <a:spLocks noGrp="1"/>
          </p:cNvSpPr>
          <p:nvPr>
            <p:ph type="sldNum" sz="quarter" idx="16"/>
          </p:nvPr>
        </p:nvSpPr>
        <p:spPr/>
        <p:txBody>
          <a:bodyPr rtlCol="0"/>
          <a:lstStyle/>
          <a:p>
            <a:fld id="{97541462-8682-4B0F-B7D3-A8B8CDB3C4D3}"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5AF496A6-BDD1-4B82-8D70-3D3604A82476}" type="datetimeFigureOut">
              <a:rPr lang="en-US" smtClean="0"/>
              <a:pPr/>
              <a:t>3/21/2022</a:t>
            </a:fld>
            <a:endParaRPr lang="en-US"/>
          </a:p>
        </p:txBody>
      </p:sp>
      <p:sp>
        <p:nvSpPr>
          <p:cNvPr id="12" name="Slide Number Placeholder 11"/>
          <p:cNvSpPr>
            <a:spLocks noGrp="1"/>
          </p:cNvSpPr>
          <p:nvPr>
            <p:ph type="sldNum" sz="quarter" idx="16"/>
          </p:nvPr>
        </p:nvSpPr>
        <p:spPr/>
        <p:txBody>
          <a:bodyPr rtlCol="0"/>
          <a:lstStyle/>
          <a:p>
            <a:fld id="{97541462-8682-4B0F-B7D3-A8B8CDB3C4D3}"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AF496A6-BDD1-4B82-8D70-3D3604A82476}" type="datetimeFigureOut">
              <a:rPr lang="en-US" smtClean="0"/>
              <a:pPr/>
              <a:t>3/21/2022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7541462-8682-4B0F-B7D3-A8B8CDB3C4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F496A6-BDD1-4B82-8D70-3D3604A82476}" type="datetimeFigureOut">
              <a:rPr lang="en-US" smtClean="0"/>
              <a:pPr/>
              <a:t>3/21/2022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97541462-8682-4B0F-B7D3-A8B8CDB3C4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AF496A6-BDD1-4B82-8D70-3D3604A82476}" type="datetimeFigureOut">
              <a:rPr lang="en-US" smtClean="0"/>
              <a:pPr/>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7541462-8682-4B0F-B7D3-A8B8CDB3C4D3}"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5AF496A6-BDD1-4B82-8D70-3D3604A82476}" type="datetimeFigureOut">
              <a:rPr lang="en-US" smtClean="0"/>
              <a:pPr/>
              <a:t>3/21/2022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7541462-8682-4B0F-B7D3-A8B8CDB3C4D3}"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AF496A6-BDD1-4B82-8D70-3D3604A82476}" type="datetimeFigureOut">
              <a:rPr lang="en-US" smtClean="0"/>
              <a:pPr/>
              <a:t>3/21/2022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7541462-8682-4B0F-B7D3-A8B8CDB3C4D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www.themismedicare.com/src/images/ISO-13485-2016-big.png"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s://www.themismedicare.com/src/images/abl-attestation-inspection-certificate-big.png" TargetMode="External"/><Relationship Id="rId5" Type="http://schemas.openxmlformats.org/officeDocument/2006/relationships/hyperlink" Target="https://www.themismedicare.com/src/images/eugmp-aifa-Italy-certificate-big.png" TargetMode="Externa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www.themismedicare.com/src/images/abl-iso-9001-2015-big.png"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www.themismedicare.com/src/images/dca-gmp-certificate-big.png" TargetMode="External"/><Relationship Id="rId5" Type="http://schemas.openxmlformats.org/officeDocument/2006/relationships/hyperlink" Target="https://www.themismedicare.com/src/images/CDSCO-certification-big.png"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800" b="1" dirty="0" smtClean="0"/>
              <a:t>Name</a:t>
            </a:r>
            <a:r>
              <a:rPr lang="en-US" sz="2800" dirty="0" smtClean="0"/>
              <a:t> : </a:t>
            </a:r>
            <a:r>
              <a:rPr lang="en-US" sz="2800" dirty="0" err="1" smtClean="0"/>
              <a:t>jaydip</a:t>
            </a:r>
            <a:r>
              <a:rPr lang="en-US" sz="2800" dirty="0" smtClean="0"/>
              <a:t> </a:t>
            </a:r>
            <a:r>
              <a:rPr lang="en-US" sz="2800" dirty="0" err="1" smtClean="0"/>
              <a:t>kagathra</a:t>
            </a:r>
            <a:r>
              <a:rPr lang="en-US" sz="2800" dirty="0" smtClean="0"/>
              <a:t> </a:t>
            </a:r>
            <a:br>
              <a:rPr lang="en-US" sz="2800" dirty="0" smtClean="0"/>
            </a:br>
            <a:r>
              <a:rPr lang="en-US" sz="2800" b="1" dirty="0" smtClean="0"/>
              <a:t>subject</a:t>
            </a:r>
            <a:r>
              <a:rPr lang="en-US" sz="2800" dirty="0" smtClean="0"/>
              <a:t> : </a:t>
            </a:r>
            <a:r>
              <a:rPr lang="en-US" sz="2800" dirty="0" err="1" smtClean="0"/>
              <a:t>itpr</a:t>
            </a:r>
            <a:r>
              <a:rPr lang="en-US" sz="2800" dirty="0" smtClean="0"/>
              <a:t> </a:t>
            </a:r>
            <a:br>
              <a:rPr lang="en-US" sz="2800" dirty="0" smtClean="0"/>
            </a:br>
            <a:r>
              <a:rPr lang="en-US" sz="2800" b="1" dirty="0" smtClean="0"/>
              <a:t>enrollment no </a:t>
            </a:r>
            <a:r>
              <a:rPr lang="en-US" sz="2800" dirty="0" smtClean="0"/>
              <a:t>: 19bi019 </a:t>
            </a:r>
            <a:br>
              <a:rPr lang="en-US" sz="2800" dirty="0" smtClean="0"/>
            </a:br>
            <a:r>
              <a:rPr lang="en-US" sz="2800" b="1" dirty="0" smtClean="0"/>
              <a:t>company</a:t>
            </a:r>
            <a:r>
              <a:rPr lang="en-US" sz="2800" dirty="0" smtClean="0"/>
              <a:t> : </a:t>
            </a:r>
            <a:r>
              <a:rPr lang="en-US" sz="2800" dirty="0" err="1" smtClean="0"/>
              <a:t>themis</a:t>
            </a:r>
            <a:r>
              <a:rPr lang="en-US" sz="2800" dirty="0" smtClean="0"/>
              <a:t> </a:t>
            </a:r>
            <a:r>
              <a:rPr lang="en-US" sz="2800" dirty="0" err="1" smtClean="0"/>
              <a:t>medicare</a:t>
            </a:r>
            <a:r>
              <a:rPr lang="en-US" sz="2800" dirty="0" smtClean="0"/>
              <a:t> pvt.ltd </a:t>
            </a:r>
            <a:br>
              <a:rPr lang="en-US" sz="2800" dirty="0" smtClean="0"/>
            </a:br>
            <a:r>
              <a:rPr lang="en-US" sz="2800" dirty="0" smtClean="0"/>
              <a:t> </a:t>
            </a:r>
            <a:r>
              <a:rPr lang="en-US" sz="2800" dirty="0" err="1" smtClean="0"/>
              <a:t>shri</a:t>
            </a:r>
            <a:r>
              <a:rPr lang="en-US" sz="2800" dirty="0" smtClean="0"/>
              <a:t> </a:t>
            </a:r>
            <a:r>
              <a:rPr lang="en-US" sz="2800" dirty="0" err="1" smtClean="0"/>
              <a:t>m.n</a:t>
            </a:r>
            <a:r>
              <a:rPr lang="en-US" sz="2800" dirty="0" smtClean="0"/>
              <a:t>. </a:t>
            </a:r>
            <a:r>
              <a:rPr lang="en-US" sz="2800" dirty="0" err="1" smtClean="0"/>
              <a:t>virani</a:t>
            </a:r>
            <a:r>
              <a:rPr lang="en-US" sz="2800" dirty="0" smtClean="0"/>
              <a:t> science college  </a:t>
            </a:r>
            <a:r>
              <a:rPr lang="en-US" sz="2800" dirty="0" err="1" smtClean="0"/>
              <a:t>autonomus</a:t>
            </a:r>
            <a:r>
              <a:rPr lang="en-US" sz="2800" dirty="0" smtClean="0"/>
              <a:t> </a:t>
            </a:r>
            <a:endParaRPr lang="en-US" sz="2800" dirty="0"/>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a:srcRect/>
          <a:stretch>
            <a:fillRect/>
          </a:stretch>
        </p:blipFill>
        <p:spPr bwMode="auto">
          <a:xfrm>
            <a:off x="285720" y="142853"/>
            <a:ext cx="8572558" cy="1428760"/>
          </a:xfrm>
          <a:prstGeom prst="rect">
            <a:avLst/>
          </a:prstGeom>
          <a:noFill/>
          <a:ln w="9525">
            <a:noFill/>
            <a:miter lim="800000"/>
            <a:headEnd/>
            <a:tailEnd/>
          </a:ln>
          <a:effectLst/>
        </p:spPr>
      </p:pic>
      <p:sp>
        <p:nvSpPr>
          <p:cNvPr id="1028" name="AutoShape 4" descr="Therapeutic Pharma Products | Differential Healthcare Products | AP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Therapeutic Pharma Products | Differential Healthcare Products | AP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Therapeutic Pharma Products | Differential Healthcare Products | AP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Therapeutic Pharma Products | Differential Healthcare Products | AP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6" name="AutoShape 12" descr="Therapeutic Pharma Products | Differential Healthcare Products | AP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8" name="AutoShape 14" descr="Therapeutic Pharma Products | Differential Healthcare Products | AP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0" name="AutoShape 16" descr="Therapeutic Pharma Products | Differential Healthcare Products | AP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2" name="AutoShape 18" descr="Therapeutic Pharma Products | Differential Healthcare Products | AP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4" name="AutoShape 20" descr="Therapeutic Pharma Products | Differential Healthcare Products | AP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6" name="AutoShape 22" descr="Therapeutic Pharma Products | Differential Healthcare Products | AP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47" name="Picture 23"/>
          <p:cNvPicPr>
            <a:picLocks noChangeAspect="1" noChangeArrowheads="1"/>
          </p:cNvPicPr>
          <p:nvPr/>
        </p:nvPicPr>
        <p:blipFill>
          <a:blip r:embed="rId3"/>
          <a:srcRect/>
          <a:stretch>
            <a:fillRect/>
          </a:stretch>
        </p:blipFill>
        <p:spPr bwMode="auto">
          <a:xfrm>
            <a:off x="3000364" y="2071678"/>
            <a:ext cx="2714612" cy="785818"/>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sz="quarter" idx="1"/>
          </p:nvPr>
        </p:nvPicPr>
        <p:blipFill>
          <a:blip r:embed="rId2" cstate="print"/>
          <a:srcRect/>
          <a:stretch>
            <a:fillRect/>
          </a:stretch>
        </p:blipFill>
        <p:spPr bwMode="auto">
          <a:xfrm>
            <a:off x="571472" y="1643050"/>
            <a:ext cx="2441079" cy="4495800"/>
          </a:xfrm>
          <a:prstGeom prst="rect">
            <a:avLst/>
          </a:prstGeom>
          <a:noFill/>
          <a:ln w="9525">
            <a:noFill/>
            <a:miter lim="800000"/>
            <a:headEnd/>
            <a:tailEnd/>
          </a:ln>
          <a:effectLst/>
        </p:spPr>
      </p:pic>
      <p:pic>
        <p:nvPicPr>
          <p:cNvPr id="18435" name="Picture 3"/>
          <p:cNvPicPr>
            <a:picLocks noChangeAspect="1" noChangeArrowheads="1"/>
          </p:cNvPicPr>
          <p:nvPr/>
        </p:nvPicPr>
        <p:blipFill>
          <a:blip r:embed="rId3" cstate="print"/>
          <a:srcRect/>
          <a:stretch>
            <a:fillRect/>
          </a:stretch>
        </p:blipFill>
        <p:spPr bwMode="auto">
          <a:xfrm>
            <a:off x="3286116" y="1571612"/>
            <a:ext cx="2895589" cy="4643470"/>
          </a:xfrm>
          <a:prstGeom prst="rect">
            <a:avLst/>
          </a:prstGeom>
          <a:noFill/>
          <a:ln w="9525">
            <a:noFill/>
            <a:miter lim="800000"/>
            <a:headEnd/>
            <a:tailEnd/>
          </a:ln>
          <a:effectLst/>
        </p:spPr>
      </p:pic>
      <p:pic>
        <p:nvPicPr>
          <p:cNvPr id="18436" name="Picture 4"/>
          <p:cNvPicPr>
            <a:picLocks noChangeAspect="1" noChangeArrowheads="1"/>
          </p:cNvPicPr>
          <p:nvPr/>
        </p:nvPicPr>
        <p:blipFill>
          <a:blip r:embed="rId4" cstate="print"/>
          <a:srcRect/>
          <a:stretch>
            <a:fillRect/>
          </a:stretch>
        </p:blipFill>
        <p:spPr bwMode="auto">
          <a:xfrm>
            <a:off x="6286512" y="1571612"/>
            <a:ext cx="2643206" cy="4643470"/>
          </a:xfrm>
          <a:prstGeom prst="rect">
            <a:avLst/>
          </a:prstGeom>
          <a:noFill/>
          <a:ln w="9525">
            <a:noFill/>
            <a:miter lim="800000"/>
            <a:headEnd/>
            <a:tailEnd/>
          </a:ln>
          <a:effectLst/>
        </p:spPr>
      </p:pic>
      <p:sp>
        <p:nvSpPr>
          <p:cNvPr id="9" name="Rectangle 8"/>
          <p:cNvSpPr/>
          <p:nvPr/>
        </p:nvSpPr>
        <p:spPr>
          <a:xfrm>
            <a:off x="500034" y="785794"/>
            <a:ext cx="2411301" cy="369332"/>
          </a:xfrm>
          <a:prstGeom prst="rect">
            <a:avLst/>
          </a:prstGeom>
          <a:solidFill>
            <a:srgbClr val="FF0000"/>
          </a:solidFill>
        </p:spPr>
        <p:txBody>
          <a:bodyPr wrap="none">
            <a:spAutoFit/>
          </a:bodyPr>
          <a:lstStyle/>
          <a:p>
            <a:r>
              <a:rPr lang="en-US" b="1" u="sng" dirty="0">
                <a:hlinkClick r:id="rId5"/>
              </a:rPr>
              <a:t>GMP Certification, Italy</a:t>
            </a:r>
            <a:endParaRPr lang="en-US" b="1" dirty="0"/>
          </a:p>
        </p:txBody>
      </p:sp>
      <p:sp>
        <p:nvSpPr>
          <p:cNvPr id="10" name="Rectangle 9"/>
          <p:cNvSpPr/>
          <p:nvPr/>
        </p:nvSpPr>
        <p:spPr>
          <a:xfrm>
            <a:off x="3500430" y="785794"/>
            <a:ext cx="2714644" cy="369332"/>
          </a:xfrm>
          <a:prstGeom prst="rect">
            <a:avLst/>
          </a:prstGeom>
          <a:solidFill>
            <a:srgbClr val="FF0000"/>
          </a:solidFill>
        </p:spPr>
        <p:txBody>
          <a:bodyPr wrap="square">
            <a:spAutoFit/>
          </a:bodyPr>
          <a:lstStyle/>
          <a:p>
            <a:r>
              <a:rPr lang="en-US" b="1" u="sng" dirty="0">
                <a:solidFill>
                  <a:srgbClr val="FF0000"/>
                </a:solidFill>
                <a:hlinkClick r:id="rId6"/>
              </a:rPr>
              <a:t>Attestation of Inspection</a:t>
            </a:r>
            <a:endParaRPr lang="en-US" b="1" dirty="0">
              <a:solidFill>
                <a:srgbClr val="FF0000"/>
              </a:solidFill>
            </a:endParaRPr>
          </a:p>
        </p:txBody>
      </p:sp>
      <p:sp>
        <p:nvSpPr>
          <p:cNvPr id="11" name="Rectangle 10"/>
          <p:cNvSpPr/>
          <p:nvPr/>
        </p:nvSpPr>
        <p:spPr>
          <a:xfrm>
            <a:off x="6786578" y="785794"/>
            <a:ext cx="2357422" cy="369332"/>
          </a:xfrm>
          <a:prstGeom prst="rect">
            <a:avLst/>
          </a:prstGeom>
          <a:solidFill>
            <a:srgbClr val="FF0000"/>
          </a:solidFill>
        </p:spPr>
        <p:txBody>
          <a:bodyPr wrap="square">
            <a:spAutoFit/>
          </a:bodyPr>
          <a:lstStyle/>
          <a:p>
            <a:r>
              <a:rPr lang="en-US" u="sng" dirty="0">
                <a:hlinkClick r:id="rId7"/>
              </a:rPr>
              <a:t>ISO 13485 - 2016</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2857496"/>
            <a:ext cx="8153400" cy="3238504"/>
          </a:xfrm>
        </p:spPr>
        <p:txBody>
          <a:bodyPr>
            <a:normAutofit/>
          </a:bodyPr>
          <a:lstStyle/>
          <a:p>
            <a:pPr algn="ctr"/>
            <a:r>
              <a:rPr lang="en-US" sz="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THANK YOU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428604"/>
            <a:ext cx="8153400" cy="5667396"/>
          </a:xfrm>
        </p:spPr>
        <p:txBody>
          <a:bodyPr>
            <a:normAutofit fontScale="92500" lnSpcReduction="10000"/>
          </a:bodyPr>
          <a:lstStyle/>
          <a:p>
            <a:pPr algn="ctr">
              <a:buNone/>
            </a:pPr>
            <a:r>
              <a:rPr lang="en-US" sz="3900" b="1" dirty="0" smtClean="0"/>
              <a:t>ABOUT COMPANY </a:t>
            </a:r>
          </a:p>
          <a:p>
            <a:pPr algn="ctr">
              <a:buNone/>
            </a:pPr>
            <a:endParaRPr lang="en-US" b="1" dirty="0" smtClean="0"/>
          </a:p>
          <a:p>
            <a:r>
              <a:rPr lang="en-US" sz="2800" dirty="0" smtClean="0"/>
              <a:t>Three young pharmacy graduates envisioned a future in the Indian pharmaceutical industry. Together, they co-founded a company and a vision Therapeutic Pharmaceuticals. </a:t>
            </a:r>
            <a:r>
              <a:rPr lang="en-US" sz="2800" dirty="0" err="1" smtClean="0"/>
              <a:t>Shantibhai</a:t>
            </a:r>
            <a:r>
              <a:rPr lang="en-US" sz="2800" dirty="0" smtClean="0"/>
              <a:t> , </a:t>
            </a:r>
            <a:r>
              <a:rPr lang="en-US" sz="2800" dirty="0" err="1" smtClean="0"/>
              <a:t>Kantibhai</a:t>
            </a:r>
            <a:r>
              <a:rPr lang="en-US" sz="2800" dirty="0" smtClean="0"/>
              <a:t> and K. P. </a:t>
            </a:r>
            <a:r>
              <a:rPr lang="en-US" sz="2800" dirty="0" err="1" smtClean="0"/>
              <a:t>Menon</a:t>
            </a:r>
            <a:r>
              <a:rPr lang="en-US" sz="2800" dirty="0" smtClean="0"/>
              <a:t> contract manufactured their first preparation - </a:t>
            </a:r>
            <a:r>
              <a:rPr lang="en-US" sz="2800" b="1" dirty="0" smtClean="0"/>
              <a:t>ISOPASCAL-CD</a:t>
            </a:r>
            <a:r>
              <a:rPr lang="en-US" sz="2800" dirty="0" smtClean="0"/>
              <a:t> in tablet form for use in treatment of Tuberculosis.</a:t>
            </a:r>
          </a:p>
          <a:p>
            <a:r>
              <a:rPr lang="en-US" sz="2800" dirty="0" smtClean="0"/>
              <a:t>Overtime, they setup their own manufacturing facility in </a:t>
            </a:r>
            <a:r>
              <a:rPr lang="en-US" sz="2800" dirty="0" err="1" smtClean="0"/>
              <a:t>Andheri</a:t>
            </a:r>
            <a:r>
              <a:rPr lang="en-US" sz="2800" dirty="0" smtClean="0"/>
              <a:t> , Mumbai (India), adding several new products to their basket. One of their first well established and popular brands was </a:t>
            </a:r>
            <a:r>
              <a:rPr lang="en-US" sz="2800" b="1" dirty="0" err="1" smtClean="0"/>
              <a:t>Metacin</a:t>
            </a:r>
            <a:r>
              <a:rPr lang="en-US" sz="2800" dirty="0" smtClean="0"/>
              <a:t> (</a:t>
            </a:r>
            <a:r>
              <a:rPr lang="en-US" sz="2800" dirty="0" err="1" smtClean="0"/>
              <a:t>Paracetamol</a:t>
            </a:r>
            <a:r>
              <a:rPr lang="en-US" sz="2800" dirty="0" smtClean="0"/>
              <a:t>).</a:t>
            </a:r>
          </a:p>
          <a:p>
            <a:endParaRPr lang="en-US"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285728"/>
            <a:ext cx="8153400" cy="5810272"/>
          </a:xfrm>
        </p:spPr>
        <p:txBody>
          <a:bodyPr/>
          <a:lstStyle/>
          <a:p>
            <a:pPr algn="ctr"/>
            <a:r>
              <a:rPr lang="en-US" sz="4400" b="1" dirty="0" smtClean="0">
                <a:solidFill>
                  <a:srgbClr val="FF0000"/>
                </a:solidFill>
              </a:rPr>
              <a:t> MISSION &amp; VISSION </a:t>
            </a:r>
          </a:p>
          <a:p>
            <a:pPr algn="ctr">
              <a:buNone/>
            </a:pPr>
            <a:endParaRPr lang="en-US" sz="4400" dirty="0" smtClean="0"/>
          </a:p>
          <a:p>
            <a:r>
              <a:rPr lang="en-US" sz="4000" b="1" dirty="0" smtClean="0"/>
              <a:t>"Our Mission"</a:t>
            </a:r>
            <a:r>
              <a:rPr lang="en-US" sz="4000" dirty="0" smtClean="0"/>
              <a:t> is to benefit patients.</a:t>
            </a:r>
          </a:p>
          <a:p>
            <a:r>
              <a:rPr lang="en-US" sz="4000" b="1" dirty="0" smtClean="0"/>
              <a:t>"Our Vision"</a:t>
            </a:r>
            <a:r>
              <a:rPr lang="en-US" sz="4000" dirty="0" smtClean="0"/>
              <a:t> is to develop targeted medicines that offer patients and physicians better, safer, more cost-effective healthcare.</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sz="quarter" idx="1"/>
          </p:nvPr>
        </p:nvPicPr>
        <p:blipFill>
          <a:blip r:embed="rId2"/>
          <a:srcRect/>
          <a:stretch>
            <a:fillRect/>
          </a:stretch>
        </p:blipFill>
        <p:spPr bwMode="auto">
          <a:xfrm>
            <a:off x="3632483" y="0"/>
            <a:ext cx="5511517" cy="6357982"/>
          </a:xfrm>
          <a:prstGeom prst="rect">
            <a:avLst/>
          </a:prstGeom>
          <a:noFill/>
          <a:ln w="9525">
            <a:noFill/>
            <a:miter lim="800000"/>
            <a:headEnd/>
            <a:tailEnd/>
          </a:ln>
          <a:effectLst/>
        </p:spPr>
      </p:pic>
      <p:sp>
        <p:nvSpPr>
          <p:cNvPr id="7" name="Rectangle 6"/>
          <p:cNvSpPr/>
          <p:nvPr/>
        </p:nvSpPr>
        <p:spPr>
          <a:xfrm>
            <a:off x="0" y="1500174"/>
            <a:ext cx="3929058" cy="4801314"/>
          </a:xfrm>
          <a:prstGeom prst="rect">
            <a:avLst/>
          </a:prstGeom>
        </p:spPr>
        <p:txBody>
          <a:bodyPr wrap="square">
            <a:spAutoFit/>
          </a:bodyPr>
          <a:lstStyle/>
          <a:p>
            <a:pPr fontAlgn="t"/>
            <a:r>
              <a:rPr lang="en-US" b="1" dirty="0"/>
              <a:t>Andhra Pradesh</a:t>
            </a:r>
            <a:r>
              <a:rPr lang="en-US" dirty="0"/>
              <a:t> : </a:t>
            </a:r>
            <a:r>
              <a:rPr lang="en-US" dirty="0" err="1"/>
              <a:t>Vijaywada</a:t>
            </a:r>
            <a:endParaRPr lang="en-US" dirty="0"/>
          </a:p>
          <a:p>
            <a:pPr fontAlgn="t"/>
            <a:r>
              <a:rPr lang="en-US" b="1" dirty="0"/>
              <a:t>Assam</a:t>
            </a:r>
            <a:r>
              <a:rPr lang="en-US" dirty="0"/>
              <a:t> : </a:t>
            </a:r>
            <a:r>
              <a:rPr lang="en-US" dirty="0" err="1"/>
              <a:t>Guwahati</a:t>
            </a:r>
            <a:endParaRPr lang="en-US" dirty="0"/>
          </a:p>
          <a:p>
            <a:pPr fontAlgn="t"/>
            <a:r>
              <a:rPr lang="en-US" b="1" dirty="0"/>
              <a:t>Bihar</a:t>
            </a:r>
            <a:r>
              <a:rPr lang="en-US" dirty="0"/>
              <a:t> : Patna</a:t>
            </a:r>
          </a:p>
          <a:p>
            <a:pPr fontAlgn="t"/>
            <a:r>
              <a:rPr lang="en-US" b="1" dirty="0"/>
              <a:t>Chandigarh</a:t>
            </a:r>
            <a:r>
              <a:rPr lang="en-US" dirty="0"/>
              <a:t> : Chandigarh</a:t>
            </a:r>
          </a:p>
          <a:p>
            <a:pPr fontAlgn="t"/>
            <a:r>
              <a:rPr lang="en-US" b="1" dirty="0" err="1"/>
              <a:t>Chhatisgarh</a:t>
            </a:r>
            <a:r>
              <a:rPr lang="en-US" dirty="0"/>
              <a:t> : Raipur</a:t>
            </a:r>
          </a:p>
          <a:p>
            <a:pPr fontAlgn="t"/>
            <a:r>
              <a:rPr lang="en-US" b="1" dirty="0"/>
              <a:t>Gujarat</a:t>
            </a:r>
            <a:r>
              <a:rPr lang="en-US" dirty="0"/>
              <a:t> : </a:t>
            </a:r>
            <a:r>
              <a:rPr lang="en-US" dirty="0" err="1"/>
              <a:t>Ahmedabad</a:t>
            </a:r>
            <a:endParaRPr lang="en-US" dirty="0"/>
          </a:p>
          <a:p>
            <a:pPr fontAlgn="t"/>
            <a:r>
              <a:rPr lang="en-US" b="1" dirty="0"/>
              <a:t>Jharkhand</a:t>
            </a:r>
            <a:r>
              <a:rPr lang="en-US" dirty="0"/>
              <a:t> : Ranchi</a:t>
            </a:r>
          </a:p>
          <a:p>
            <a:pPr fontAlgn="t"/>
            <a:r>
              <a:rPr lang="en-US" b="1" dirty="0"/>
              <a:t>Karnataka</a:t>
            </a:r>
            <a:r>
              <a:rPr lang="en-US" dirty="0"/>
              <a:t> : </a:t>
            </a:r>
            <a:r>
              <a:rPr lang="en-US" dirty="0" err="1"/>
              <a:t>Bengaluru</a:t>
            </a:r>
            <a:endParaRPr lang="en-US" dirty="0"/>
          </a:p>
          <a:p>
            <a:pPr fontAlgn="t"/>
            <a:r>
              <a:rPr lang="en-US" b="1" dirty="0"/>
              <a:t>Kerala</a:t>
            </a:r>
            <a:r>
              <a:rPr lang="en-US" dirty="0"/>
              <a:t> : Kochi</a:t>
            </a:r>
          </a:p>
          <a:p>
            <a:pPr fontAlgn="t"/>
            <a:r>
              <a:rPr lang="en-US" dirty="0"/>
              <a:t> </a:t>
            </a:r>
            <a:r>
              <a:rPr lang="en-US" b="1" dirty="0"/>
              <a:t>Madhya Pradesh</a:t>
            </a:r>
            <a:r>
              <a:rPr lang="en-US" dirty="0"/>
              <a:t> : Indore</a:t>
            </a:r>
          </a:p>
          <a:p>
            <a:pPr fontAlgn="t"/>
            <a:r>
              <a:rPr lang="en-US" b="1" dirty="0"/>
              <a:t>Maharashtra</a:t>
            </a:r>
            <a:r>
              <a:rPr lang="en-US" dirty="0"/>
              <a:t> : Mumbai, </a:t>
            </a:r>
            <a:r>
              <a:rPr lang="en-US" dirty="0" err="1"/>
              <a:t>Bhiwandi</a:t>
            </a:r>
            <a:endParaRPr lang="en-US" dirty="0"/>
          </a:p>
          <a:p>
            <a:pPr fontAlgn="t"/>
            <a:r>
              <a:rPr lang="en-US" b="1" dirty="0"/>
              <a:t>New Delhi</a:t>
            </a:r>
            <a:r>
              <a:rPr lang="en-US" dirty="0"/>
              <a:t> : Delhi</a:t>
            </a:r>
          </a:p>
          <a:p>
            <a:pPr fontAlgn="t"/>
            <a:r>
              <a:rPr lang="en-US" b="1" dirty="0" err="1"/>
              <a:t>Oddisha</a:t>
            </a:r>
            <a:r>
              <a:rPr lang="en-US" dirty="0"/>
              <a:t> : Cuttack</a:t>
            </a:r>
          </a:p>
          <a:p>
            <a:pPr fontAlgn="t"/>
            <a:r>
              <a:rPr lang="en-US" b="1" dirty="0"/>
              <a:t>Rajasthan</a:t>
            </a:r>
            <a:r>
              <a:rPr lang="en-US" dirty="0"/>
              <a:t> : </a:t>
            </a:r>
            <a:r>
              <a:rPr lang="en-US" dirty="0" err="1"/>
              <a:t>Jaipur</a:t>
            </a:r>
            <a:endParaRPr lang="en-US" dirty="0"/>
          </a:p>
          <a:p>
            <a:pPr fontAlgn="t"/>
            <a:r>
              <a:rPr lang="en-US" b="1" dirty="0"/>
              <a:t>Tamil Nadu</a:t>
            </a:r>
            <a:r>
              <a:rPr lang="en-US" dirty="0"/>
              <a:t> : Chennai</a:t>
            </a:r>
          </a:p>
          <a:p>
            <a:pPr fontAlgn="t"/>
            <a:r>
              <a:rPr lang="en-US" b="1" dirty="0" err="1"/>
              <a:t>Telangana</a:t>
            </a:r>
            <a:r>
              <a:rPr lang="en-US" dirty="0"/>
              <a:t> : Hyderabad</a:t>
            </a:r>
          </a:p>
          <a:p>
            <a:pPr fontAlgn="t"/>
            <a:r>
              <a:rPr lang="en-US" b="1" dirty="0"/>
              <a:t>Uttar Pradesh</a:t>
            </a:r>
            <a:r>
              <a:rPr lang="en-US" dirty="0"/>
              <a:t> : Ghaziabad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sz="quarter" idx="1"/>
          </p:nvPr>
        </p:nvPicPr>
        <p:blipFill>
          <a:blip r:embed="rId2"/>
          <a:srcRect/>
          <a:stretch>
            <a:fillRect/>
          </a:stretch>
        </p:blipFill>
        <p:spPr bwMode="auto">
          <a:xfrm>
            <a:off x="0" y="2000240"/>
            <a:ext cx="8643966" cy="4429156"/>
          </a:xfrm>
          <a:prstGeom prst="rect">
            <a:avLst/>
          </a:prstGeom>
          <a:noFill/>
          <a:ln w="9525">
            <a:noFill/>
            <a:miter lim="800000"/>
            <a:headEnd/>
            <a:tailEnd/>
          </a:ln>
          <a:effectLst/>
        </p:spPr>
      </p:pic>
      <p:sp>
        <p:nvSpPr>
          <p:cNvPr id="5" name="Rectangle 4"/>
          <p:cNvSpPr/>
          <p:nvPr/>
        </p:nvSpPr>
        <p:spPr>
          <a:xfrm>
            <a:off x="500034" y="142852"/>
            <a:ext cx="8429684" cy="1107996"/>
          </a:xfrm>
          <a:prstGeom prst="rect">
            <a:avLst/>
          </a:prstGeom>
        </p:spPr>
        <p:txBody>
          <a:bodyPr wrap="square">
            <a:spAutoFit/>
          </a:bodyPr>
          <a:lstStyle/>
          <a:p>
            <a:r>
              <a:rPr lang="en-US" sz="2200" b="1" dirty="0" smtClean="0"/>
              <a:t>Algeria , Brazil</a:t>
            </a:r>
            <a:r>
              <a:rPr lang="en-US" sz="2200" b="1" dirty="0"/>
              <a:t> </a:t>
            </a:r>
            <a:r>
              <a:rPr lang="en-US" sz="2200" b="1" dirty="0" smtClean="0"/>
              <a:t>,Canada ,Chile ,Germany</a:t>
            </a:r>
            <a:r>
              <a:rPr lang="en-US" sz="2200" b="1" dirty="0"/>
              <a:t> </a:t>
            </a:r>
            <a:r>
              <a:rPr lang="en-US" sz="2200" b="1" dirty="0" smtClean="0"/>
              <a:t>,Greece , Hungary, India, Indonesia, Ireland , Italy,</a:t>
            </a:r>
            <a:r>
              <a:rPr lang="en-US" sz="2200" b="1" dirty="0"/>
              <a:t> </a:t>
            </a:r>
            <a:r>
              <a:rPr lang="en-US" sz="2200" b="1" dirty="0" smtClean="0"/>
              <a:t>Jordan ,Kenya ,Kuwait ,Morocco ,Nigeria ,Philippines ,Poland ,Saudi ,South Korea ,Spain</a:t>
            </a:r>
            <a:r>
              <a:rPr lang="en-US" sz="2200" b="1" dirty="0"/>
              <a:t> </a:t>
            </a:r>
            <a:r>
              <a:rPr lang="en-US" sz="2200" b="1" dirty="0" smtClean="0"/>
              <a:t>,Sri Lanka ,Switzerland </a:t>
            </a:r>
            <a:endParaRPr lang="en-US" sz="22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Grp="1" noChangeAspect="1" noChangeArrowheads="1"/>
          </p:cNvPicPr>
          <p:nvPr>
            <p:ph sz="quarter" idx="1"/>
          </p:nvPr>
        </p:nvPicPr>
        <p:blipFill>
          <a:blip r:embed="rId3"/>
          <a:srcRect/>
          <a:stretch>
            <a:fillRect/>
          </a:stretch>
        </p:blipFill>
        <p:spPr bwMode="auto">
          <a:xfrm>
            <a:off x="1500166" y="714356"/>
            <a:ext cx="6072230" cy="5786478"/>
          </a:xfrm>
          <a:prstGeom prst="rect">
            <a:avLst/>
          </a:prstGeom>
          <a:noFill/>
          <a:ln w="9525">
            <a:noFill/>
            <a:miter lim="800000"/>
            <a:headEnd/>
            <a:tailEnd/>
          </a:ln>
          <a:effectLst/>
        </p:spPr>
      </p:pic>
      <p:sp>
        <p:nvSpPr>
          <p:cNvPr id="12" name="Rectangle 11"/>
          <p:cNvSpPr/>
          <p:nvPr/>
        </p:nvSpPr>
        <p:spPr>
          <a:xfrm>
            <a:off x="3214678" y="0"/>
            <a:ext cx="2357454" cy="584775"/>
          </a:xfrm>
          <a:prstGeom prst="rect">
            <a:avLst/>
          </a:prstGeom>
          <a:solidFill>
            <a:schemeClr val="bg1">
              <a:lumMod val="95000"/>
            </a:schemeClr>
          </a:solidFill>
        </p:spPr>
        <p:txBody>
          <a:bodyPr wrap="square">
            <a:spAutoFit/>
          </a:bodyPr>
          <a:lstStyle/>
          <a:p>
            <a:r>
              <a:rPr lang="en-US" sz="3200" dirty="0" smtClean="0">
                <a:solidFill>
                  <a:srgbClr val="FF0000"/>
                </a:solidFill>
              </a:rPr>
              <a:t>ANTIBIOTICS</a:t>
            </a:r>
            <a:r>
              <a:rPr lang="en-US" baseline="0" dirty="0" smtClean="0"/>
              <a:t> </a:t>
            </a:r>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QUALITY ASSURANCE </a:t>
            </a:r>
            <a:endParaRPr lang="en-US" b="1" dirty="0">
              <a:solidFill>
                <a:srgbClr val="FF0000"/>
              </a:solidFill>
            </a:endParaRPr>
          </a:p>
        </p:txBody>
      </p:sp>
      <p:sp>
        <p:nvSpPr>
          <p:cNvPr id="3" name="Content Placeholder 2"/>
          <p:cNvSpPr>
            <a:spLocks noGrp="1"/>
          </p:cNvSpPr>
          <p:nvPr>
            <p:ph sz="quarter" idx="1"/>
          </p:nvPr>
        </p:nvSpPr>
        <p:spPr/>
        <p:txBody>
          <a:bodyPr/>
          <a:lstStyle/>
          <a:p>
            <a:r>
              <a:rPr lang="en-US" dirty="0" smtClean="0"/>
              <a:t>They, at </a:t>
            </a:r>
            <a:r>
              <a:rPr lang="en-US" dirty="0" err="1" smtClean="0"/>
              <a:t>Themis</a:t>
            </a:r>
            <a:r>
              <a:rPr lang="en-US" dirty="0" smtClean="0"/>
              <a:t> , believe that Quality is embedded in our daily routine and deep into our organization. The culture of Quality comes from the top and is patient-centric.</a:t>
            </a:r>
          </a:p>
          <a:p>
            <a:r>
              <a:rPr lang="en-US" dirty="0" smtClean="0"/>
              <a:t>Their Quality Team ensures that every product manufactured and distributed by us complies with domestic and internationally accepted good manufacturing practices and standards of quality, efficacy, purity and safety.</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214290"/>
            <a:ext cx="8153400" cy="5881710"/>
          </a:xfrm>
        </p:spPr>
        <p:txBody>
          <a:bodyPr>
            <a:normAutofit/>
          </a:bodyPr>
          <a:lstStyle/>
          <a:p>
            <a:r>
              <a:rPr lang="en-US" sz="3200" dirty="0" smtClean="0"/>
              <a:t>Their commitment to quality goes beyond ourselves. When it comes to quality, the only preference is quality. Our quality standards are continuously being improved upon and are constantly benchmarked against global practices.</a:t>
            </a:r>
          </a:p>
          <a:p>
            <a:r>
              <a:rPr lang="en-US" sz="3200" dirty="0" smtClean="0"/>
              <a:t>They remain committed to the highest levels of quality and will ensure that all our facilities continue to meet the regulatory standards that are expected of a global pharmaceutical company.</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CERTIFICATES </a:t>
            </a:r>
            <a:endParaRPr lang="en-US" b="1" dirty="0">
              <a:solidFill>
                <a:srgbClr val="FF0000"/>
              </a:solidFill>
            </a:endParaRPr>
          </a:p>
        </p:txBody>
      </p:sp>
      <p:pic>
        <p:nvPicPr>
          <p:cNvPr id="17410" name="Picture 2"/>
          <p:cNvPicPr>
            <a:picLocks noGrp="1" noChangeAspect="1" noChangeArrowheads="1"/>
          </p:cNvPicPr>
          <p:nvPr>
            <p:ph sz="quarter" idx="1"/>
          </p:nvPr>
        </p:nvPicPr>
        <p:blipFill>
          <a:blip r:embed="rId2" cstate="print"/>
          <a:srcRect/>
          <a:stretch>
            <a:fillRect/>
          </a:stretch>
        </p:blipFill>
        <p:spPr bwMode="auto">
          <a:xfrm>
            <a:off x="214282" y="1571612"/>
            <a:ext cx="2714644" cy="4429156"/>
          </a:xfrm>
          <a:prstGeom prst="rect">
            <a:avLst/>
          </a:prstGeom>
          <a:noFill/>
          <a:ln w="9525">
            <a:noFill/>
            <a:miter lim="800000"/>
            <a:headEnd/>
            <a:tailEnd/>
          </a:ln>
          <a:effectLst/>
        </p:spPr>
      </p:pic>
      <p:pic>
        <p:nvPicPr>
          <p:cNvPr id="17411" name="Picture 3"/>
          <p:cNvPicPr>
            <a:picLocks noChangeAspect="1" noChangeArrowheads="1"/>
          </p:cNvPicPr>
          <p:nvPr/>
        </p:nvPicPr>
        <p:blipFill>
          <a:blip r:embed="rId3" cstate="print"/>
          <a:srcRect/>
          <a:stretch>
            <a:fillRect/>
          </a:stretch>
        </p:blipFill>
        <p:spPr bwMode="auto">
          <a:xfrm>
            <a:off x="3286116" y="1571612"/>
            <a:ext cx="2595550" cy="4429156"/>
          </a:xfrm>
          <a:prstGeom prst="rect">
            <a:avLst/>
          </a:prstGeom>
          <a:noFill/>
          <a:ln w="9525">
            <a:noFill/>
            <a:miter lim="800000"/>
            <a:headEnd/>
            <a:tailEnd/>
          </a:ln>
          <a:effectLst/>
        </p:spPr>
      </p:pic>
      <p:pic>
        <p:nvPicPr>
          <p:cNvPr id="17412" name="Picture 4"/>
          <p:cNvPicPr>
            <a:picLocks noChangeAspect="1" noChangeArrowheads="1"/>
          </p:cNvPicPr>
          <p:nvPr/>
        </p:nvPicPr>
        <p:blipFill>
          <a:blip r:embed="rId4" cstate="print"/>
          <a:srcRect/>
          <a:stretch>
            <a:fillRect/>
          </a:stretch>
        </p:blipFill>
        <p:spPr bwMode="auto">
          <a:xfrm>
            <a:off x="6072198" y="1643050"/>
            <a:ext cx="2666989" cy="4429157"/>
          </a:xfrm>
          <a:prstGeom prst="rect">
            <a:avLst/>
          </a:prstGeom>
          <a:noFill/>
          <a:ln w="9525">
            <a:noFill/>
            <a:miter lim="800000"/>
            <a:headEnd/>
            <a:tailEnd/>
          </a:ln>
          <a:effectLst/>
        </p:spPr>
      </p:pic>
      <p:sp>
        <p:nvSpPr>
          <p:cNvPr id="17413" name="Rectangle 5"/>
          <p:cNvSpPr>
            <a:spLocks noChangeArrowheads="1"/>
          </p:cNvSpPr>
          <p:nvPr/>
        </p:nvSpPr>
        <p:spPr bwMode="auto">
          <a:xfrm>
            <a:off x="0" y="0"/>
            <a:ext cx="914400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lato"/>
                <a:cs typeface="Arial" pitchFamily="34" charset="0"/>
                <a:hlinkClick r:id="rId5"/>
              </a:rPr>
              <a:t>CDSCO Certification, India</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lato"/>
                <a:cs typeface="Arial" pitchFamily="34" charset="0"/>
                <a:hlinkClick r:id="rId6"/>
              </a:rPr>
              <a:t>  </a:t>
            </a:r>
            <a:r>
              <a:rPr kumimoji="0" lang="en-US" sz="15000" b="0" i="0" u="none" strike="noStrike" cap="none" normalizeH="0" baseline="0" smtClean="0">
                <a:ln>
                  <a:noFill/>
                </a:ln>
                <a:solidFill>
                  <a:srgbClr val="000000"/>
                </a:solidFill>
                <a:effectLst/>
                <a:latin typeface="lato"/>
                <a:cs typeface="Arial" pitchFamily="34" charset="0"/>
              </a:rPr>
              <a:t> </a:t>
            </a:r>
            <a:r>
              <a:rPr kumimoji="0" lang="en-US" sz="1200" b="0" i="0" u="none" strike="noStrike" cap="none" normalizeH="0" baseline="0" smtClean="0">
                <a:ln>
                  <a:noFill/>
                </a:ln>
                <a:solidFill>
                  <a:srgbClr val="000000"/>
                </a:solidFill>
                <a:effectLst/>
                <a:latin typeface="lato"/>
                <a:cs typeface="Arial" pitchFamily="34" charset="0"/>
              </a:rPr>
              <a:t>                                     </a:t>
            </a:r>
            <a:br>
              <a:rPr kumimoji="0" lang="en-US" sz="1200" b="0" i="0" u="none" strike="noStrike" cap="none" normalizeH="0" baseline="0" smtClean="0">
                <a:ln>
                  <a:noFill/>
                </a:ln>
                <a:solidFill>
                  <a:srgbClr val="000000"/>
                </a:solidFill>
                <a:effectLst/>
                <a:latin typeface="lato"/>
                <a:cs typeface="Arial" pitchFamily="34" charset="0"/>
              </a:rPr>
            </a:br>
            <a:r>
              <a:rPr kumimoji="0" lang="en-US" sz="1200" b="0" i="0" u="none" strike="noStrike" cap="none" normalizeH="0" baseline="0" smtClean="0">
                <a:ln>
                  <a:noFill/>
                </a:ln>
                <a:solidFill>
                  <a:srgbClr val="000000"/>
                </a:solidFill>
                <a:effectLst/>
                <a:latin typeface="lato"/>
                <a:cs typeface="Arial" pitchFamily="34" charset="0"/>
              </a:rPr>
              <a:t>G</a:t>
            </a:r>
            <a:r>
              <a:rPr kumimoji="0" lang="en-US" sz="1200" b="0" i="0" u="none" strike="noStrike" cap="none" normalizeH="0" baseline="0" smtClean="0">
                <a:ln>
                  <a:noFill/>
                </a:ln>
                <a:solidFill>
                  <a:srgbClr val="000000"/>
                </a:solidFill>
                <a:effectLst/>
                <a:latin typeface="lato"/>
                <a:cs typeface="Arial" pitchFamily="34" charset="0"/>
                <a:hlinkClick r:id="rId6"/>
              </a:rPr>
              <a:t>MP Certification</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sng" strike="noStrike" cap="none" normalizeH="0" baseline="0" smtClean="0">
                <a:ln>
                  <a:noFill/>
                </a:ln>
                <a:solidFill>
                  <a:srgbClr val="000000"/>
                </a:solidFill>
                <a:effectLst/>
                <a:latin typeface="lato"/>
                <a:cs typeface="Arial" pitchFamily="34" charset="0"/>
                <a:hlinkClick r:id="rId7"/>
              </a:rPr>
              <a:t>  </a:t>
            </a:r>
            <a:r>
              <a:rPr kumimoji="0" lang="en-US" sz="15000" b="0" i="0" u="sng" strike="noStrike" cap="none" normalizeH="0" baseline="0" smtClean="0">
                <a:ln>
                  <a:noFill/>
                </a:ln>
                <a:solidFill>
                  <a:srgbClr val="000000"/>
                </a:solidFill>
                <a:effectLst/>
                <a:latin typeface="lato"/>
                <a:cs typeface="Arial" pitchFamily="34" charset="0"/>
              </a:rPr>
              <a:t> </a:t>
            </a:r>
            <a:r>
              <a:rPr kumimoji="0" lang="en-US" sz="1200" b="0" i="0" u="sng" strike="noStrike" cap="none" normalizeH="0" baseline="0" smtClean="0">
                <a:ln>
                  <a:noFill/>
                </a:ln>
                <a:solidFill>
                  <a:srgbClr val="000000"/>
                </a:solidFill>
                <a:effectLst/>
                <a:latin typeface="lato"/>
                <a:cs typeface="Arial" pitchFamily="34" charset="0"/>
              </a:rPr>
              <a:t>                                     </a:t>
            </a:r>
            <a:br>
              <a:rPr kumimoji="0" lang="en-US" sz="1200" b="0" i="0" u="sng" strike="noStrike" cap="none" normalizeH="0" baseline="0" smtClean="0">
                <a:ln>
                  <a:noFill/>
                </a:ln>
                <a:solidFill>
                  <a:srgbClr val="000000"/>
                </a:solidFill>
                <a:effectLst/>
                <a:latin typeface="lato"/>
                <a:cs typeface="Arial" pitchFamily="34" charset="0"/>
              </a:rPr>
            </a:br>
            <a:r>
              <a:rPr kumimoji="0" lang="en-US" sz="1200" b="0" i="0" u="sng" strike="noStrike" cap="none" normalizeH="0" baseline="0" smtClean="0">
                <a:ln>
                  <a:noFill/>
                </a:ln>
                <a:solidFill>
                  <a:srgbClr val="000000"/>
                </a:solidFill>
                <a:effectLst/>
                <a:latin typeface="lato"/>
                <a:cs typeface="Arial" pitchFamily="34" charset="0"/>
              </a:rPr>
              <a:t>I</a:t>
            </a:r>
            <a:r>
              <a:rPr kumimoji="0" lang="en-US" sz="1200" b="0" i="0" u="sng" strike="noStrike" cap="none" normalizeH="0" baseline="0" smtClean="0">
                <a:ln>
                  <a:noFill/>
                </a:ln>
                <a:solidFill>
                  <a:srgbClr val="000000"/>
                </a:solidFill>
                <a:effectLst/>
                <a:latin typeface="lato"/>
                <a:cs typeface="Arial" pitchFamily="34" charset="0"/>
                <a:hlinkClick r:id="rId7"/>
              </a:rPr>
              <a:t>SO Certification 9001 : 2015</a:t>
            </a:r>
            <a:endParaRPr kumimoji="0" lang="en-US" sz="1200" b="0" i="0" u="sng" strike="noStrike" cap="none" normalizeH="0" baseline="0" smtClean="0">
              <a:ln>
                <a:noFill/>
              </a:ln>
              <a:solidFill>
                <a:srgbClr val="000000"/>
              </a:solidFill>
              <a:effectLst/>
              <a:latin typeface="lato"/>
              <a:cs typeface="Arial" pitchFamily="34" charset="0"/>
            </a:endParaRPr>
          </a:p>
        </p:txBody>
      </p:sp>
      <p:sp>
        <p:nvSpPr>
          <p:cNvPr id="11" name="Rectangle 10"/>
          <p:cNvSpPr/>
          <p:nvPr/>
        </p:nvSpPr>
        <p:spPr>
          <a:xfrm>
            <a:off x="214282" y="6143644"/>
            <a:ext cx="2707857" cy="369332"/>
          </a:xfrm>
          <a:prstGeom prst="rect">
            <a:avLst/>
          </a:prstGeom>
          <a:solidFill>
            <a:srgbClr val="FF0000"/>
          </a:solidFill>
        </p:spPr>
        <p:txBody>
          <a:bodyPr wrap="none">
            <a:spAutoFit/>
          </a:bodyPr>
          <a:lstStyle/>
          <a:p>
            <a:r>
              <a:rPr lang="en-US" b="1" dirty="0">
                <a:solidFill>
                  <a:srgbClr val="FF0000"/>
                </a:solidFill>
                <a:hlinkClick r:id="rId5"/>
              </a:rPr>
              <a:t>CDSCO Certification, India</a:t>
            </a:r>
            <a:endParaRPr lang="en-US" b="1" dirty="0">
              <a:solidFill>
                <a:srgbClr val="FF0000"/>
              </a:solidFill>
            </a:endParaRPr>
          </a:p>
        </p:txBody>
      </p:sp>
      <p:sp>
        <p:nvSpPr>
          <p:cNvPr id="12" name="Rectangle 11"/>
          <p:cNvSpPr/>
          <p:nvPr/>
        </p:nvSpPr>
        <p:spPr>
          <a:xfrm>
            <a:off x="3357554" y="6215082"/>
            <a:ext cx="2286016" cy="369332"/>
          </a:xfrm>
          <a:prstGeom prst="rect">
            <a:avLst/>
          </a:prstGeom>
          <a:solidFill>
            <a:srgbClr val="FF0000"/>
          </a:solidFill>
        </p:spPr>
        <p:txBody>
          <a:bodyPr wrap="square">
            <a:spAutoFit/>
          </a:bodyPr>
          <a:lstStyle/>
          <a:p>
            <a:r>
              <a:rPr lang="en-US" b="1" u="sng" dirty="0">
                <a:hlinkClick r:id="rId6"/>
              </a:rPr>
              <a:t>GMP Certification</a:t>
            </a:r>
            <a:endParaRPr lang="en-US" b="1" dirty="0"/>
          </a:p>
        </p:txBody>
      </p:sp>
      <p:sp>
        <p:nvSpPr>
          <p:cNvPr id="13" name="Rectangle 12"/>
          <p:cNvSpPr/>
          <p:nvPr/>
        </p:nvSpPr>
        <p:spPr>
          <a:xfrm>
            <a:off x="5929322" y="6215082"/>
            <a:ext cx="2973699" cy="369332"/>
          </a:xfrm>
          <a:prstGeom prst="rect">
            <a:avLst/>
          </a:prstGeom>
          <a:solidFill>
            <a:srgbClr val="FF0000"/>
          </a:solidFill>
        </p:spPr>
        <p:txBody>
          <a:bodyPr wrap="none">
            <a:spAutoFit/>
          </a:bodyPr>
          <a:lstStyle/>
          <a:p>
            <a:r>
              <a:rPr lang="en-US" b="1" u="sng" dirty="0">
                <a:hlinkClick r:id="rId7"/>
              </a:rPr>
              <a:t>ISO Certification 9001 : 2015</a:t>
            </a:r>
            <a:endParaRPr lang="en-US" b="1"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106</TotalTime>
  <Words>226</Words>
  <Application>Microsoft Office PowerPoint</Application>
  <PresentationFormat>On-screen Show (4:3)</PresentationFormat>
  <Paragraphs>46</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Median</vt:lpstr>
      <vt:lpstr>Name : jaydip kagathra  subject : itpr  enrollment no : 19bi019  company : themis medicare pvt.ltd   shri m.n. virani science college  autonomus </vt:lpstr>
      <vt:lpstr>Slide 2</vt:lpstr>
      <vt:lpstr>Slide 3</vt:lpstr>
      <vt:lpstr>Slide 4</vt:lpstr>
      <vt:lpstr>Slide 5</vt:lpstr>
      <vt:lpstr>Slide 6</vt:lpstr>
      <vt:lpstr>QUALITY ASSURANCE </vt:lpstr>
      <vt:lpstr>Slide 8</vt:lpstr>
      <vt:lpstr>CERTIFICATES </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 jaydip kagathra  subject : itpr  enrollment no : 19bi019  company : themis medicare pvt.ltd   shri m.n. virani science college  autonomus</dc:title>
  <dc:creator>Lenovo</dc:creator>
  <cp:lastModifiedBy>Admin</cp:lastModifiedBy>
  <cp:revision>13</cp:revision>
  <dcterms:created xsi:type="dcterms:W3CDTF">2022-03-17T03:10:11Z</dcterms:created>
  <dcterms:modified xsi:type="dcterms:W3CDTF">2022-03-21T09:16:29Z</dcterms:modified>
</cp:coreProperties>
</file>