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8" r:id="rId4"/>
    <p:sldId id="263" r:id="rId5"/>
    <p:sldId id="259" r:id="rId6"/>
    <p:sldId id="260" r:id="rId7"/>
    <p:sldId id="261" r:id="rId8"/>
    <p:sldId id="264" r:id="rId9"/>
    <p:sldId id="265" r:id="rId10"/>
    <p:sldId id="262"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3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51867-A6EE-654B-A206-D133C49912F9}" type="datetimeFigureOut">
              <a:rPr lang="en-US"/>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90FEA-CB0F-A84D-A5B9-C0B0E0D4E1FE}" type="slidenum">
              <a:rPr lang="en-US"/>
              <a:t>‹#›</a:t>
            </a:fld>
            <a:endParaRPr lang="en-US"/>
          </a:p>
        </p:txBody>
      </p:sp>
    </p:spTree>
    <p:extLst>
      <p:ext uri="{BB962C8B-B14F-4D97-AF65-F5344CB8AC3E}">
        <p14:creationId xmlns:p14="http://schemas.microsoft.com/office/powerpoint/2010/main" val="2552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90FEA-CB0F-A84D-A5B9-C0B0E0D4E1FE}" type="slidenum">
              <a:rPr lang="en-US"/>
              <a:t>7</a:t>
            </a:fld>
            <a:endParaRPr lang="en-US"/>
          </a:p>
        </p:txBody>
      </p:sp>
    </p:spTree>
    <p:extLst>
      <p:ext uri="{BB962C8B-B14F-4D97-AF65-F5344CB8AC3E}">
        <p14:creationId xmlns:p14="http://schemas.microsoft.com/office/powerpoint/2010/main" val="443883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7/16/2021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7/16/2021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F82582-9219-1E40-9BBB-A5896A188E54}"/>
              </a:ext>
            </a:extLst>
          </p:cNvPr>
          <p:cNvSpPr>
            <a:spLocks noGrp="1"/>
          </p:cNvSpPr>
          <p:nvPr>
            <p:ph type="title"/>
          </p:nvPr>
        </p:nvSpPr>
        <p:spPr>
          <a:xfrm>
            <a:off x="304800" y="457200"/>
            <a:ext cx="11586034" cy="5551884"/>
          </a:xfrm>
        </p:spPr>
        <p:txBody>
          <a:bodyPr/>
          <a:lstStyle/>
          <a:p>
            <a:r>
              <a:rPr lang="en-US" b="1" i="1" dirty="0"/>
              <a:t>           </a:t>
            </a:r>
            <a:r>
              <a:rPr lang="en-US" b="1" dirty="0"/>
              <a:t>  </a:t>
            </a:r>
            <a:r>
              <a:rPr lang="en-US" dirty="0"/>
              <a:t>       </a:t>
            </a:r>
            <a:r>
              <a:rPr lang="en-US" dirty="0" smtClean="0"/>
              <a:t>   </a:t>
            </a:r>
            <a:r>
              <a:rPr lang="en-US" sz="9600" b="1" u="sng" dirty="0" smtClean="0">
                <a:effectLst>
                  <a:outerShdw blurRad="38100" dist="38100" dir="2700000" algn="tl">
                    <a:srgbClr val="000000">
                      <a:alpha val="43137"/>
                    </a:srgbClr>
                  </a:outerShdw>
                </a:effectLst>
                <a:latin typeface="Times New Roman" pitchFamily="18" charset="0"/>
                <a:cs typeface="Times New Roman" pitchFamily="18" charset="0"/>
              </a:rPr>
              <a:t>WELCOME</a:t>
            </a:r>
            <a:endParaRPr lang="en-US" sz="54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12834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F8DBDE-7FCA-3C41-B0CB-529C88CA90C9}"/>
              </a:ext>
            </a:extLst>
          </p:cNvPr>
          <p:cNvSpPr>
            <a:spLocks noGrp="1"/>
          </p:cNvSpPr>
          <p:nvPr>
            <p:ph type="title"/>
          </p:nvPr>
        </p:nvSpPr>
        <p:spPr/>
        <p:txBody>
          <a:bodyPr>
            <a:normAutofit/>
          </a:bodyPr>
          <a:lstStyle/>
          <a:p>
            <a:pPr marL="571500" indent="-571500">
              <a:buFont typeface="Arial" panose="020B0604020202020204" pitchFamily="34" charset="0"/>
              <a:buChar char="•"/>
            </a:pPr>
            <a:r>
              <a:rPr lang="en-US" sz="4400" b="1" u="sng"/>
              <a:t>Company description </a:t>
            </a:r>
            <a:r>
              <a:rPr lang="en-US" sz="4400"/>
              <a:t>:</a:t>
            </a:r>
            <a:endParaRPr lang="en-US" sz="4400" b="1" u="sng"/>
          </a:p>
        </p:txBody>
      </p:sp>
      <p:graphicFrame>
        <p:nvGraphicFramePr>
          <p:cNvPr id="5" name="Table 5">
            <a:extLst>
              <a:ext uri="{FF2B5EF4-FFF2-40B4-BE49-F238E27FC236}">
                <a16:creationId xmlns:a16="http://schemas.microsoft.com/office/drawing/2014/main" xmlns="" id="{88D733FB-085D-BA42-8110-AB430C2F67FD}"/>
              </a:ext>
            </a:extLst>
          </p:cNvPr>
          <p:cNvGraphicFramePr>
            <a:graphicFrameLocks noGrp="1"/>
          </p:cNvGraphicFramePr>
          <p:nvPr>
            <p:ph idx="1"/>
            <p:extLst>
              <p:ext uri="{D42A27DB-BD31-4B8C-83A1-F6EECF244321}">
                <p14:modId xmlns:p14="http://schemas.microsoft.com/office/powerpoint/2010/main" val="831460229"/>
              </p:ext>
            </p:extLst>
          </p:nvPr>
        </p:nvGraphicFramePr>
        <p:xfrm>
          <a:off x="685800" y="2141538"/>
          <a:ext cx="10131423" cy="1112520"/>
        </p:xfrm>
        <a:graphic>
          <a:graphicData uri="http://schemas.openxmlformats.org/drawingml/2006/table">
            <a:tbl>
              <a:tblPr firstRow="1" bandRow="1">
                <a:tableStyleId>{5C22544A-7EE6-4342-B048-85BDC9FD1C3A}</a:tableStyleId>
              </a:tblPr>
              <a:tblGrid>
                <a:gridCol w="3377141">
                  <a:extLst>
                    <a:ext uri="{9D8B030D-6E8A-4147-A177-3AD203B41FA5}">
                      <a16:colId xmlns:a16="http://schemas.microsoft.com/office/drawing/2014/main" xmlns="" val="1109890449"/>
                    </a:ext>
                  </a:extLst>
                </a:gridCol>
                <a:gridCol w="3377141">
                  <a:extLst>
                    <a:ext uri="{9D8B030D-6E8A-4147-A177-3AD203B41FA5}">
                      <a16:colId xmlns:a16="http://schemas.microsoft.com/office/drawing/2014/main" xmlns="" val="784776547"/>
                    </a:ext>
                  </a:extLst>
                </a:gridCol>
                <a:gridCol w="3377141">
                  <a:extLst>
                    <a:ext uri="{9D8B030D-6E8A-4147-A177-3AD203B41FA5}">
                      <a16:colId xmlns:a16="http://schemas.microsoft.com/office/drawing/2014/main" xmlns="" val="824058178"/>
                    </a:ext>
                  </a:extLst>
                </a:gridCol>
              </a:tblGrid>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524234746"/>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323725289"/>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29731146"/>
                  </a:ext>
                </a:extLst>
              </a:tr>
            </a:tbl>
          </a:graphicData>
        </a:graphic>
      </p:graphicFrame>
      <p:pic>
        <p:nvPicPr>
          <p:cNvPr id="6" name="Arvind_Remedies(360p).mp4">
            <a:hlinkClick r:id="" action="ppaction://media"/>
            <a:extLst>
              <a:ext uri="{FF2B5EF4-FFF2-40B4-BE49-F238E27FC236}">
                <a16:creationId xmlns:a16="http://schemas.microsoft.com/office/drawing/2014/main" xmlns="" id="{6DA3A454-6C73-004C-8B30-F2125DEFDDE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92019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9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27767A-3AAE-AF43-93BD-43939BB5042C}"/>
              </a:ext>
            </a:extLst>
          </p:cNvPr>
          <p:cNvSpPr>
            <a:spLocks noGrp="1"/>
          </p:cNvSpPr>
          <p:nvPr>
            <p:ph type="title"/>
          </p:nvPr>
        </p:nvSpPr>
        <p:spPr>
          <a:xfrm>
            <a:off x="2921396" y="240506"/>
            <a:ext cx="7441804" cy="1283494"/>
          </a:xfrm>
        </p:spPr>
        <p:txBody>
          <a:bodyPr>
            <a:normAutofit/>
          </a:bodyPr>
          <a:lstStyle/>
          <a:p>
            <a:pPr algn="ctr"/>
            <a:r>
              <a:rPr lang="en-US" sz="6000" b="1" u="sng" dirty="0" smtClean="0">
                <a:latin typeface="Times New Roman" pitchFamily="18" charset="0"/>
                <a:cs typeface="Times New Roman" pitchFamily="18" charset="0"/>
              </a:rPr>
              <a:t>Vision &amp; mission</a:t>
            </a:r>
            <a:r>
              <a:rPr lang="en-US" sz="6000" b="1" dirty="0" smtClean="0">
                <a:latin typeface="Times New Roman" pitchFamily="18" charset="0"/>
                <a:cs typeface="Times New Roman" pitchFamily="18" charset="0"/>
              </a:rPr>
              <a:t> </a:t>
            </a:r>
            <a:endParaRPr lang="en-US" sz="6000" b="1" u="sng"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03333FD1-FE3B-DC4B-A48F-D8054C6630E3}"/>
              </a:ext>
            </a:extLst>
          </p:cNvPr>
          <p:cNvSpPr>
            <a:spLocks noGrp="1"/>
          </p:cNvSpPr>
          <p:nvPr>
            <p:ph idx="1"/>
          </p:nvPr>
        </p:nvSpPr>
        <p:spPr>
          <a:xfrm>
            <a:off x="303608" y="1916907"/>
            <a:ext cx="8992792" cy="5017293"/>
          </a:xfrm>
        </p:spPr>
        <p:txBody>
          <a:bodyPr>
            <a:normAutofit/>
          </a:bodyPr>
          <a:lstStyle/>
          <a:p>
            <a:r>
              <a:rPr lang="en-US" sz="3200" dirty="0"/>
              <a:t>Arvind Remedies to be a global player in the pharmaceutical industry by manufacturing and marketing quality medicinal products both in Allopathy and Ayurveda.</a:t>
            </a:r>
          </a:p>
          <a:p>
            <a:r>
              <a:rPr lang="en-US" sz="3200" dirty="0"/>
              <a:t>Service to humanity through quality medicines to the ailing.</a:t>
            </a:r>
          </a:p>
          <a:p>
            <a:r>
              <a:rPr lang="en-US" sz="3200" dirty="0"/>
              <a:t>Create values for shareholders.</a:t>
            </a:r>
          </a:p>
        </p:txBody>
      </p:sp>
      <p:pic>
        <p:nvPicPr>
          <p:cNvPr id="5" name="Picture 5">
            <a:extLst>
              <a:ext uri="{FF2B5EF4-FFF2-40B4-BE49-F238E27FC236}">
                <a16:creationId xmlns:a16="http://schemas.microsoft.com/office/drawing/2014/main" xmlns="" id="{645CB683-E4BD-444A-AE49-86A151DA0273}"/>
              </a:ext>
            </a:extLst>
          </p:cNvPr>
          <p:cNvPicPr>
            <a:picLocks noChangeAspect="1"/>
          </p:cNvPicPr>
          <p:nvPr/>
        </p:nvPicPr>
        <p:blipFill>
          <a:blip r:embed="rId2"/>
          <a:stretch>
            <a:fillRect/>
          </a:stretch>
        </p:blipFill>
        <p:spPr>
          <a:xfrm>
            <a:off x="9522923" y="4876800"/>
            <a:ext cx="2453089" cy="1855638"/>
          </a:xfrm>
          <a:prstGeom prst="roundRect">
            <a:avLst/>
          </a:prstGeom>
        </p:spPr>
      </p:pic>
      <p:pic>
        <p:nvPicPr>
          <p:cNvPr id="6" name="Picture 6">
            <a:extLst>
              <a:ext uri="{FF2B5EF4-FFF2-40B4-BE49-F238E27FC236}">
                <a16:creationId xmlns:a16="http://schemas.microsoft.com/office/drawing/2014/main" xmlns="" id="{9727741B-94C0-D04B-8DAD-2B1B54CB3D11}"/>
              </a:ext>
            </a:extLst>
          </p:cNvPr>
          <p:cNvPicPr>
            <a:picLocks noChangeAspect="1"/>
          </p:cNvPicPr>
          <p:nvPr/>
        </p:nvPicPr>
        <p:blipFill>
          <a:blip r:embed="rId3"/>
          <a:stretch>
            <a:fillRect/>
          </a:stretch>
        </p:blipFill>
        <p:spPr>
          <a:xfrm>
            <a:off x="152400" y="114300"/>
            <a:ext cx="2453089" cy="1855638"/>
          </a:xfrm>
          <a:prstGeom prst="roundRect">
            <a:avLst/>
          </a:prstGeom>
        </p:spPr>
      </p:pic>
      <p:pic>
        <p:nvPicPr>
          <p:cNvPr id="7" name="Picture 5">
            <a:extLst>
              <a:ext uri="{FF2B5EF4-FFF2-40B4-BE49-F238E27FC236}">
                <a16:creationId xmlns:a16="http://schemas.microsoft.com/office/drawing/2014/main" xmlns="" id="{9F2471E9-CC66-F946-A75B-DDC00B823650}"/>
              </a:ext>
            </a:extLst>
          </p:cNvPr>
          <p:cNvPicPr>
            <a:picLocks noChangeAspect="1"/>
          </p:cNvPicPr>
          <p:nvPr/>
        </p:nvPicPr>
        <p:blipFill>
          <a:blip r:embed="rId4"/>
          <a:stretch>
            <a:fillRect/>
          </a:stretch>
        </p:blipFill>
        <p:spPr>
          <a:xfrm>
            <a:off x="10744200" y="109538"/>
            <a:ext cx="1338262" cy="1338262"/>
          </a:xfrm>
          <a:prstGeom prst="rect">
            <a:avLst/>
          </a:prstGeom>
        </p:spPr>
      </p:pic>
    </p:spTree>
    <p:extLst>
      <p:ext uri="{BB962C8B-B14F-4D97-AF65-F5344CB8AC3E}">
        <p14:creationId xmlns:p14="http://schemas.microsoft.com/office/powerpoint/2010/main" val="261213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4B4794-3BD2-3548-9737-D542C76B1652}"/>
              </a:ext>
            </a:extLst>
          </p:cNvPr>
          <p:cNvSpPr>
            <a:spLocks noGrp="1"/>
          </p:cNvSpPr>
          <p:nvPr>
            <p:ph type="title"/>
          </p:nvPr>
        </p:nvSpPr>
        <p:spPr>
          <a:xfrm>
            <a:off x="2909490" y="16536"/>
            <a:ext cx="7834710" cy="1583664"/>
          </a:xfrm>
        </p:spPr>
        <p:txBody>
          <a:bodyPr>
            <a:normAutofit/>
          </a:bodyPr>
          <a:lstStyle/>
          <a:p>
            <a:pPr algn="ctr"/>
            <a:r>
              <a:rPr lang="en-US" sz="6000" b="1" u="sng" dirty="0">
                <a:latin typeface="Times New Roman" pitchFamily="18" charset="0"/>
                <a:cs typeface="Times New Roman" pitchFamily="18" charset="0"/>
              </a:rPr>
              <a:t>Safety &amp;</a:t>
            </a:r>
            <a:r>
              <a:rPr lang="en-US" sz="6000" b="1" u="sng" dirty="0" smtClean="0">
                <a:latin typeface="Times New Roman" pitchFamily="18" charset="0"/>
                <a:cs typeface="Times New Roman" pitchFamily="18" charset="0"/>
              </a:rPr>
              <a:t> </a:t>
            </a:r>
            <a:r>
              <a:rPr lang="en-US" sz="6000" b="1" u="sng" dirty="0">
                <a:latin typeface="Times New Roman" pitchFamily="18" charset="0"/>
                <a:cs typeface="Times New Roman" pitchFamily="18" charset="0"/>
              </a:rPr>
              <a:t>health</a:t>
            </a:r>
            <a:r>
              <a:rPr lang="en-US" sz="6000" b="1" dirty="0">
                <a:latin typeface="Times New Roman" pitchFamily="18" charset="0"/>
                <a:cs typeface="Times New Roman" pitchFamily="18" charset="0"/>
              </a:rPr>
              <a:t> </a:t>
            </a:r>
            <a:endParaRPr lang="en-US" sz="6000" b="1" u="sng"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2E401335-0D77-0A4E-B1D6-44B45D69AE83}"/>
              </a:ext>
            </a:extLst>
          </p:cNvPr>
          <p:cNvSpPr>
            <a:spLocks noGrp="1"/>
          </p:cNvSpPr>
          <p:nvPr>
            <p:ph idx="1"/>
          </p:nvPr>
        </p:nvSpPr>
        <p:spPr>
          <a:xfrm>
            <a:off x="304800" y="2218267"/>
            <a:ext cx="10058399" cy="4334933"/>
          </a:xfrm>
        </p:spPr>
        <p:txBody>
          <a:bodyPr>
            <a:normAutofit/>
          </a:bodyPr>
          <a:lstStyle/>
          <a:p>
            <a:r>
              <a:rPr lang="en-US" sz="3200" dirty="0"/>
              <a:t>Regular training </a:t>
            </a:r>
            <a:endParaRPr lang="en-US" sz="3200" dirty="0" smtClean="0"/>
          </a:p>
          <a:p>
            <a:r>
              <a:rPr lang="en-US" sz="3200" dirty="0"/>
              <a:t>K</a:t>
            </a:r>
            <a:r>
              <a:rPr lang="en-US" sz="3200" dirty="0" smtClean="0"/>
              <a:t>nowledge </a:t>
            </a:r>
            <a:r>
              <a:rPr lang="en-US" sz="3200" dirty="0"/>
              <a:t>Up </a:t>
            </a:r>
            <a:r>
              <a:rPr lang="en-US" sz="3200" dirty="0" smtClean="0"/>
              <a:t>gradation</a:t>
            </a:r>
            <a:endParaRPr lang="en-US" sz="3200" dirty="0"/>
          </a:p>
          <a:p>
            <a:r>
              <a:rPr lang="en-US" sz="3200" dirty="0"/>
              <a:t>Doctors on roll </a:t>
            </a:r>
            <a:endParaRPr lang="en-US" sz="3200" dirty="0" smtClean="0"/>
          </a:p>
          <a:p>
            <a:r>
              <a:rPr lang="en-US" sz="3200" dirty="0"/>
              <a:t>A</a:t>
            </a:r>
            <a:r>
              <a:rPr lang="en-US" sz="3200" dirty="0" smtClean="0"/>
              <a:t>mbulance </a:t>
            </a:r>
            <a:r>
              <a:rPr lang="en-US" sz="3200" dirty="0"/>
              <a:t>at </a:t>
            </a:r>
            <a:r>
              <a:rPr lang="en-US" sz="3200" dirty="0" smtClean="0"/>
              <a:t>side</a:t>
            </a:r>
            <a:endParaRPr lang="en-US" sz="3200" dirty="0"/>
          </a:p>
          <a:p>
            <a:r>
              <a:rPr lang="en-US" sz="3200" dirty="0"/>
              <a:t>Trained and dedicated safety terms at </a:t>
            </a:r>
            <a:r>
              <a:rPr lang="en-US" sz="3200" dirty="0" smtClean="0"/>
              <a:t>facilities</a:t>
            </a:r>
            <a:endParaRPr lang="en-US" sz="3200" dirty="0"/>
          </a:p>
        </p:txBody>
      </p:sp>
      <p:pic>
        <p:nvPicPr>
          <p:cNvPr id="4" name="Picture 4">
            <a:extLst>
              <a:ext uri="{FF2B5EF4-FFF2-40B4-BE49-F238E27FC236}">
                <a16:creationId xmlns:a16="http://schemas.microsoft.com/office/drawing/2014/main" xmlns="" id="{040BF283-471E-944A-AB0E-05D04E6CA699}"/>
              </a:ext>
            </a:extLst>
          </p:cNvPr>
          <p:cNvPicPr>
            <a:picLocks noChangeAspect="1"/>
          </p:cNvPicPr>
          <p:nvPr/>
        </p:nvPicPr>
        <p:blipFill>
          <a:blip r:embed="rId2"/>
          <a:stretch>
            <a:fillRect/>
          </a:stretch>
        </p:blipFill>
        <p:spPr>
          <a:xfrm>
            <a:off x="169068" y="172475"/>
            <a:ext cx="2726532" cy="2037325"/>
          </a:xfrm>
          <a:prstGeom prst="roundRect">
            <a:avLst/>
          </a:prstGeom>
        </p:spPr>
      </p:pic>
      <p:pic>
        <p:nvPicPr>
          <p:cNvPr id="5" name="Picture 5">
            <a:extLst>
              <a:ext uri="{FF2B5EF4-FFF2-40B4-BE49-F238E27FC236}">
                <a16:creationId xmlns:a16="http://schemas.microsoft.com/office/drawing/2014/main" xmlns="" id="{9F2471E9-CC66-F946-A75B-DDC00B823650}"/>
              </a:ext>
            </a:extLst>
          </p:cNvPr>
          <p:cNvPicPr>
            <a:picLocks noChangeAspect="1"/>
          </p:cNvPicPr>
          <p:nvPr/>
        </p:nvPicPr>
        <p:blipFill>
          <a:blip r:embed="rId3"/>
          <a:stretch>
            <a:fillRect/>
          </a:stretch>
        </p:blipFill>
        <p:spPr>
          <a:xfrm>
            <a:off x="10744200" y="109538"/>
            <a:ext cx="1338262" cy="1338262"/>
          </a:xfrm>
          <a:prstGeom prst="rect">
            <a:avLst/>
          </a:prstGeom>
        </p:spPr>
      </p:pic>
      <p:pic>
        <p:nvPicPr>
          <p:cNvPr id="1026" name="Picture 2" descr="D:\HealthFitne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1597" y="5715000"/>
            <a:ext cx="25052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84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E8FBB-2A55-3B48-852A-66652FD971B2}"/>
              </a:ext>
            </a:extLst>
          </p:cNvPr>
          <p:cNvSpPr>
            <a:spLocks noGrp="1"/>
          </p:cNvSpPr>
          <p:nvPr>
            <p:ph type="ctrTitle"/>
          </p:nvPr>
        </p:nvSpPr>
        <p:spPr>
          <a:xfrm>
            <a:off x="685800" y="1447800"/>
            <a:ext cx="11049000" cy="2580945"/>
          </a:xfrm>
        </p:spPr>
        <p:txBody>
          <a:bodyPr>
            <a:noAutofit/>
          </a:bodyPr>
          <a:lstStyle/>
          <a:p>
            <a:pPr algn="ctr"/>
            <a:r>
              <a:rPr lang="en-US" sz="9600" b="1" u="sng" dirty="0">
                <a:latin typeface="Times New Roman" pitchFamily="18" charset="0"/>
                <a:cs typeface="Times New Roman" pitchFamily="18" charset="0"/>
              </a:rPr>
              <a:t>Thank you</a:t>
            </a:r>
          </a:p>
        </p:txBody>
      </p:sp>
    </p:spTree>
    <p:extLst>
      <p:ext uri="{BB962C8B-B14F-4D97-AF65-F5344CB8AC3E}">
        <p14:creationId xmlns:p14="http://schemas.microsoft.com/office/powerpoint/2010/main" val="277652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7F71CA06-D244-924D-896F-45B90B1CFE90}"/>
              </a:ext>
            </a:extLst>
          </p:cNvPr>
          <p:cNvSpPr>
            <a:spLocks noGrp="1"/>
          </p:cNvSpPr>
          <p:nvPr>
            <p:ph type="title"/>
          </p:nvPr>
        </p:nvSpPr>
        <p:spPr>
          <a:xfrm>
            <a:off x="1371600" y="2667000"/>
            <a:ext cx="9554547" cy="838199"/>
          </a:xfrm>
        </p:spPr>
        <p:txBody>
          <a:bodyPr>
            <a:noAutofit/>
          </a:bodyPr>
          <a:lstStyle/>
          <a:p>
            <a:pPr algn="ctr"/>
            <a:r>
              <a:rPr lang="en-US" sz="5400" b="1" u="sng" dirty="0">
                <a:latin typeface="Times New Roman" pitchFamily="18" charset="0"/>
                <a:cs typeface="Times New Roman" pitchFamily="18" charset="0"/>
              </a:rPr>
              <a:t>Arvind Remedies Ltd.</a:t>
            </a:r>
          </a:p>
        </p:txBody>
      </p:sp>
      <p:sp>
        <p:nvSpPr>
          <p:cNvPr id="4" name="Content Placeholder 3">
            <a:extLst>
              <a:ext uri="{FF2B5EF4-FFF2-40B4-BE49-F238E27FC236}">
                <a16:creationId xmlns:a16="http://schemas.microsoft.com/office/drawing/2014/main" xmlns="" id="{FCBE90C9-3016-0740-9C7F-4838F48A3D36}"/>
              </a:ext>
            </a:extLst>
          </p:cNvPr>
          <p:cNvSpPr>
            <a:spLocks noGrp="1"/>
          </p:cNvSpPr>
          <p:nvPr>
            <p:ph type="body" sz="half" idx="2"/>
          </p:nvPr>
        </p:nvSpPr>
        <p:spPr>
          <a:xfrm>
            <a:off x="2667000" y="1676400"/>
            <a:ext cx="6248400" cy="1143000"/>
          </a:xfrm>
        </p:spPr>
        <p:txBody>
          <a:bodyPr>
            <a:normAutofit/>
          </a:bodyPr>
          <a:lstStyle/>
          <a:p>
            <a:pPr marL="0" indent="0" algn="ctr">
              <a:buNone/>
            </a:pPr>
            <a:r>
              <a:rPr lang="en-US" sz="2800" b="1" dirty="0" smtClean="0"/>
              <a:t>Department of Industrial Chemistry</a:t>
            </a:r>
          </a:p>
          <a:p>
            <a:pPr marL="0" indent="0" algn="ctr">
              <a:buNone/>
            </a:pPr>
            <a:r>
              <a:rPr lang="en-US" sz="2800" b="1" dirty="0" smtClean="0"/>
              <a:t>ITPR / Seminar Presentation</a:t>
            </a:r>
          </a:p>
        </p:txBody>
      </p:sp>
      <p:pic>
        <p:nvPicPr>
          <p:cNvPr id="6" name="Picture 6">
            <a:extLst>
              <a:ext uri="{FF2B5EF4-FFF2-40B4-BE49-F238E27FC236}">
                <a16:creationId xmlns:a16="http://schemas.microsoft.com/office/drawing/2014/main" xmlns="" id="{D8252A4F-8D91-C24F-AC28-0574B2651CFD}"/>
              </a:ext>
            </a:extLst>
          </p:cNvPr>
          <p:cNvPicPr>
            <a:picLocks noChangeAspect="1"/>
          </p:cNvPicPr>
          <p:nvPr/>
        </p:nvPicPr>
        <p:blipFill>
          <a:blip r:embed="rId2"/>
          <a:stretch>
            <a:fillRect/>
          </a:stretch>
        </p:blipFill>
        <p:spPr>
          <a:xfrm>
            <a:off x="1814442" y="76200"/>
            <a:ext cx="10301358" cy="1624045"/>
          </a:xfrm>
          <a:prstGeom prst="rect">
            <a:avLst/>
          </a:prstGeom>
        </p:spPr>
      </p:pic>
      <p:pic>
        <p:nvPicPr>
          <p:cNvPr id="7" name="Picture 7">
            <a:extLst>
              <a:ext uri="{FF2B5EF4-FFF2-40B4-BE49-F238E27FC236}">
                <a16:creationId xmlns:a16="http://schemas.microsoft.com/office/drawing/2014/main" xmlns="" id="{31CD190B-B4E6-BF4F-9122-8930A3270F0F}"/>
              </a:ext>
            </a:extLst>
          </p:cNvPr>
          <p:cNvPicPr>
            <a:picLocks noChangeAspect="1"/>
          </p:cNvPicPr>
          <p:nvPr/>
        </p:nvPicPr>
        <p:blipFill>
          <a:blip r:embed="rId3"/>
          <a:stretch>
            <a:fillRect/>
          </a:stretch>
        </p:blipFill>
        <p:spPr>
          <a:xfrm>
            <a:off x="76200" y="76200"/>
            <a:ext cx="1617307" cy="1624045"/>
          </a:xfrm>
          <a:prstGeom prst="rect">
            <a:avLst/>
          </a:prstGeom>
        </p:spPr>
      </p:pic>
      <p:pic>
        <p:nvPicPr>
          <p:cNvPr id="10" name="Picture 10">
            <a:extLst>
              <a:ext uri="{FF2B5EF4-FFF2-40B4-BE49-F238E27FC236}">
                <a16:creationId xmlns:a16="http://schemas.microsoft.com/office/drawing/2014/main" xmlns="" id="{1E09855B-9861-9946-B3F9-5EEF824F0AE9}"/>
              </a:ext>
            </a:extLst>
          </p:cNvPr>
          <p:cNvPicPr>
            <a:picLocks noChangeAspect="1"/>
          </p:cNvPicPr>
          <p:nvPr/>
        </p:nvPicPr>
        <p:blipFill>
          <a:blip r:embed="rId4"/>
          <a:stretch>
            <a:fillRect/>
          </a:stretch>
        </p:blipFill>
        <p:spPr>
          <a:xfrm>
            <a:off x="884853" y="3657600"/>
            <a:ext cx="3082422" cy="2895600"/>
          </a:xfrm>
          <a:prstGeom prst="roundRect">
            <a:avLst>
              <a:gd name="adj" fmla="val 6480"/>
            </a:avLst>
          </a:prstGeom>
        </p:spPr>
      </p:pic>
      <p:pic>
        <p:nvPicPr>
          <p:cNvPr id="11" name="Picture 11">
            <a:extLst>
              <a:ext uri="{FF2B5EF4-FFF2-40B4-BE49-F238E27FC236}">
                <a16:creationId xmlns:a16="http://schemas.microsoft.com/office/drawing/2014/main" xmlns="" id="{932A3E97-53BF-6F40-9CDB-89301A4C681E}"/>
              </a:ext>
            </a:extLst>
          </p:cNvPr>
          <p:cNvPicPr>
            <a:picLocks noChangeAspect="1"/>
          </p:cNvPicPr>
          <p:nvPr/>
        </p:nvPicPr>
        <p:blipFill>
          <a:blip r:embed="rId5"/>
          <a:stretch>
            <a:fillRect/>
          </a:stretch>
        </p:blipFill>
        <p:spPr>
          <a:xfrm>
            <a:off x="4953000" y="3657600"/>
            <a:ext cx="3082424" cy="2895601"/>
          </a:xfrm>
          <a:prstGeom prst="roundRect">
            <a:avLst>
              <a:gd name="adj" fmla="val 5971"/>
            </a:avLst>
          </a:prstGeom>
        </p:spPr>
      </p:pic>
      <p:sp>
        <p:nvSpPr>
          <p:cNvPr id="12" name="Content Placeholder 3">
            <a:extLst>
              <a:ext uri="{FF2B5EF4-FFF2-40B4-BE49-F238E27FC236}">
                <a16:creationId xmlns:a16="http://schemas.microsoft.com/office/drawing/2014/main" xmlns="" id="{FCBE90C9-3016-0740-9C7F-4838F48A3D36}"/>
              </a:ext>
            </a:extLst>
          </p:cNvPr>
          <p:cNvSpPr txBox="1">
            <a:spLocks/>
          </p:cNvSpPr>
          <p:nvPr/>
        </p:nvSpPr>
        <p:spPr>
          <a:xfrm>
            <a:off x="8991600" y="3962400"/>
            <a:ext cx="2470355" cy="2285999"/>
          </a:xfrm>
          <a:prstGeom prst="rect">
            <a:avLst/>
          </a:prstGeom>
        </p:spPr>
        <p:txBody>
          <a:bodyPr vert="horz" lIns="91440" tIns="45720" rIns="91440" bIns="45720" rtlCol="0" anchor="t">
            <a:normAutofit fontScale="92500"/>
          </a:bodyPr>
          <a:lstStyle>
            <a:lvl1pPr marL="0" indent="0" algn="l" defTabSz="457200" rtl="0" eaLnBrk="1" latinLnBrk="0" hangingPunct="1">
              <a:spcBef>
                <a:spcPts val="0"/>
              </a:spcBef>
              <a:spcAft>
                <a:spcPts val="1000"/>
              </a:spcAft>
              <a:buClr>
                <a:schemeClr val="tx1"/>
              </a:buClr>
              <a:buSzPct val="100000"/>
              <a:buFont typeface="Arial"/>
              <a:buNone/>
              <a:defRPr sz="18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r>
              <a:rPr lang="en-US" sz="2800" b="1" dirty="0" smtClean="0"/>
              <a:t>Prepared by: </a:t>
            </a:r>
          </a:p>
          <a:p>
            <a:r>
              <a:rPr lang="en-US" sz="2800" b="1" dirty="0" smtClean="0"/>
              <a:t>Gohel Kishan N</a:t>
            </a:r>
            <a:r>
              <a:rPr lang="en-US" sz="2800" b="1" i="1" dirty="0" smtClean="0">
                <a:effectLst>
                  <a:outerShdw blurRad="38100" dist="38100" dir="2700000" algn="tl">
                    <a:srgbClr val="000000">
                      <a:alpha val="43137"/>
                    </a:srgbClr>
                  </a:outerShdw>
                </a:effectLst>
              </a:rPr>
              <a:t>.</a:t>
            </a:r>
          </a:p>
          <a:p>
            <a:r>
              <a:rPr lang="en-US" sz="2800" b="1" dirty="0" smtClean="0"/>
              <a:t>19BIC014</a:t>
            </a:r>
          </a:p>
          <a:p>
            <a:r>
              <a:rPr lang="en-US" sz="2800" b="1" dirty="0" smtClean="0"/>
              <a:t>SEM-5</a:t>
            </a:r>
            <a:endParaRPr lang="en-US" sz="2800" b="1" dirty="0"/>
          </a:p>
        </p:txBody>
      </p:sp>
    </p:spTree>
    <p:extLst>
      <p:ext uri="{BB962C8B-B14F-4D97-AF65-F5344CB8AC3E}">
        <p14:creationId xmlns:p14="http://schemas.microsoft.com/office/powerpoint/2010/main" val="263842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72AE99-257D-E840-8409-23010143180B}"/>
              </a:ext>
            </a:extLst>
          </p:cNvPr>
          <p:cNvSpPr>
            <a:spLocks noGrp="1"/>
          </p:cNvSpPr>
          <p:nvPr>
            <p:ph type="title"/>
          </p:nvPr>
        </p:nvSpPr>
        <p:spPr>
          <a:xfrm>
            <a:off x="4937926" y="381000"/>
            <a:ext cx="4510874" cy="1250156"/>
          </a:xfrm>
        </p:spPr>
        <p:txBody>
          <a:bodyPr>
            <a:normAutofit/>
          </a:bodyPr>
          <a:lstStyle/>
          <a:p>
            <a:r>
              <a:rPr lang="en-US" sz="6600" b="1" u="sng" dirty="0">
                <a:latin typeface="Times New Roman" pitchFamily="18" charset="0"/>
                <a:cs typeface="Times New Roman" pitchFamily="18" charset="0"/>
              </a:rPr>
              <a:t> </a:t>
            </a:r>
            <a:r>
              <a:rPr lang="en-US" sz="6000" b="1" u="sng" dirty="0">
                <a:latin typeface="Times New Roman" pitchFamily="18" charset="0"/>
                <a:cs typeface="Times New Roman" pitchFamily="18" charset="0"/>
              </a:rPr>
              <a:t>History</a:t>
            </a:r>
            <a:r>
              <a:rPr lang="en-US" sz="6600" dirty="0">
                <a:latin typeface="Times New Roman" pitchFamily="18" charset="0"/>
                <a:cs typeface="Times New Roman" pitchFamily="18" charset="0"/>
              </a:rPr>
              <a:t> </a:t>
            </a:r>
            <a:endParaRPr lang="en-US" sz="6600" b="1" u="sng" dirty="0">
              <a:latin typeface="Times New Roman" pitchFamily="18" charset="0"/>
              <a:cs typeface="Times New Roman" pitchFamily="18" charset="0"/>
            </a:endParaRPr>
          </a:p>
        </p:txBody>
      </p:sp>
      <p:sp>
        <p:nvSpPr>
          <p:cNvPr id="4" name="Text Placeholder 3">
            <a:extLst>
              <a:ext uri="{FF2B5EF4-FFF2-40B4-BE49-F238E27FC236}">
                <a16:creationId xmlns:a16="http://schemas.microsoft.com/office/drawing/2014/main" xmlns="" id="{C77211DC-CD7D-AB4A-AF59-5B1991AF60B4}"/>
              </a:ext>
            </a:extLst>
          </p:cNvPr>
          <p:cNvSpPr>
            <a:spLocks noGrp="1"/>
          </p:cNvSpPr>
          <p:nvPr>
            <p:ph type="body" sz="half" idx="2"/>
          </p:nvPr>
        </p:nvSpPr>
        <p:spPr>
          <a:xfrm>
            <a:off x="292892" y="2428876"/>
            <a:ext cx="11899107" cy="4429124"/>
          </a:xfrm>
        </p:spPr>
        <p:txBody>
          <a:bodyPr>
            <a:normAutofit/>
          </a:bodyPr>
          <a:lstStyle/>
          <a:p>
            <a:pPr marL="285750" indent="-285750">
              <a:buFont typeface="Arial" panose="020B0604020202020204" pitchFamily="34" charset="0"/>
              <a:buChar char="•"/>
            </a:pPr>
            <a:r>
              <a:rPr lang="en-US" sz="3200" dirty="0"/>
              <a:t>The company was incorporated on 17.6.1988 in Chennai as a private limited company under the name Arvind Remedies Pvt. Ltd.</a:t>
            </a:r>
          </a:p>
          <a:p>
            <a:pPr marL="285750" indent="-285750">
              <a:buFont typeface="Arial" panose="020B0604020202020204" pitchFamily="34" charset="0"/>
              <a:buChar char="•"/>
            </a:pPr>
            <a:r>
              <a:rPr lang="en-US" sz="3200" dirty="0"/>
              <a:t>Subsequently it was converted into a public limited company by passing a special resolution 7</a:t>
            </a:r>
            <a:r>
              <a:rPr lang="en-US" sz="3200" baseline="30000" dirty="0"/>
              <a:t>th</a:t>
            </a:r>
            <a:r>
              <a:rPr lang="en-US" sz="3200" dirty="0"/>
              <a:t> April 1995 and obtaining a fresh certificate of incorporation on 18</a:t>
            </a:r>
            <a:r>
              <a:rPr lang="en-US" sz="3200" baseline="30000" dirty="0"/>
              <a:t>th</a:t>
            </a:r>
            <a:r>
              <a:rPr lang="en-US" sz="3200" dirty="0"/>
              <a:t> May 1995 and consequently the name change.</a:t>
            </a:r>
          </a:p>
          <a:p>
            <a:pPr marL="285750" indent="-285750">
              <a:buFont typeface="Arial" panose="020B0604020202020204" pitchFamily="34" charset="0"/>
              <a:buChar char="•"/>
            </a:pPr>
            <a:r>
              <a:rPr lang="en-US" sz="3200" dirty="0"/>
              <a:t>Arvind company was  Incorporated by </a:t>
            </a:r>
            <a:r>
              <a:rPr lang="en-US" sz="3200" dirty="0" smtClean="0"/>
              <a:t>Mr. </a:t>
            </a:r>
            <a:r>
              <a:rPr lang="en-US" sz="3200" dirty="0"/>
              <a:t>Arvind Shah, Managing Director and CEO.</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p:txBody>
      </p:sp>
      <p:pic>
        <p:nvPicPr>
          <p:cNvPr id="5" name="Picture 5">
            <a:extLst>
              <a:ext uri="{FF2B5EF4-FFF2-40B4-BE49-F238E27FC236}">
                <a16:creationId xmlns:a16="http://schemas.microsoft.com/office/drawing/2014/main" xmlns="" id="{9F2471E9-CC66-F946-A75B-DDC00B823650}"/>
              </a:ext>
            </a:extLst>
          </p:cNvPr>
          <p:cNvPicPr>
            <a:picLocks noChangeAspect="1"/>
          </p:cNvPicPr>
          <p:nvPr/>
        </p:nvPicPr>
        <p:blipFill>
          <a:blip r:embed="rId2"/>
          <a:stretch>
            <a:fillRect/>
          </a:stretch>
        </p:blipFill>
        <p:spPr>
          <a:xfrm>
            <a:off x="10744200" y="109538"/>
            <a:ext cx="1338262" cy="1338262"/>
          </a:xfrm>
          <a:prstGeom prst="rect">
            <a:avLst/>
          </a:prstGeom>
        </p:spPr>
      </p:pic>
      <p:pic>
        <p:nvPicPr>
          <p:cNvPr id="3" name="Picture 5">
            <a:extLst>
              <a:ext uri="{FF2B5EF4-FFF2-40B4-BE49-F238E27FC236}">
                <a16:creationId xmlns:a16="http://schemas.microsoft.com/office/drawing/2014/main" xmlns="" id="{E387D809-4E74-964D-A004-B192A5BAE8A1}"/>
              </a:ext>
            </a:extLst>
          </p:cNvPr>
          <p:cNvPicPr>
            <a:picLocks noChangeAspect="1"/>
          </p:cNvPicPr>
          <p:nvPr/>
        </p:nvPicPr>
        <p:blipFill>
          <a:blip r:embed="rId3"/>
          <a:stretch>
            <a:fillRect/>
          </a:stretch>
        </p:blipFill>
        <p:spPr>
          <a:xfrm>
            <a:off x="152400" y="152400"/>
            <a:ext cx="2895599" cy="1981200"/>
          </a:xfrm>
          <a:prstGeom prst="roundRect">
            <a:avLst/>
          </a:prstGeom>
        </p:spPr>
      </p:pic>
    </p:spTree>
    <p:extLst>
      <p:ext uri="{BB962C8B-B14F-4D97-AF65-F5344CB8AC3E}">
        <p14:creationId xmlns:p14="http://schemas.microsoft.com/office/powerpoint/2010/main" val="372049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875D066A-8A0A-DB4D-A3E3-FAD6096B7F41}"/>
              </a:ext>
            </a:extLst>
          </p:cNvPr>
          <p:cNvSpPr/>
          <p:nvPr/>
        </p:nvSpPr>
        <p:spPr>
          <a:xfrm>
            <a:off x="4629233" y="2217790"/>
            <a:ext cx="2225194" cy="2518171"/>
          </a:xfrm>
          <a:prstGeom prst="roundRect">
            <a:avLst/>
          </a:prstGeom>
          <a:gradFill flip="none" rotWithShape="1">
            <a:gsLst>
              <a:gs pos="0">
                <a:schemeClr val="dk1">
                  <a:tint val="70000"/>
                  <a:lumMod val="110000"/>
                </a:schemeClr>
              </a:gs>
              <a:gs pos="100000">
                <a:schemeClr val="dk1">
                  <a:tint val="82000"/>
                  <a:alpha val="74000"/>
                </a:schemeClr>
              </a:gs>
            </a:gsLst>
            <a:path path="circle">
              <a:fillToRect l="50000" t="50000" r="50000" b="5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effectLst>
                  <a:outerShdw blurRad="38100" dist="38100" dir="2700000" algn="tl">
                    <a:srgbClr val="000000">
                      <a:alpha val="43137"/>
                    </a:srgbClr>
                  </a:outerShdw>
                </a:effectLst>
              </a:rPr>
              <a:t>Arvind Remedies Ltd : Caring for your Health</a:t>
            </a:r>
          </a:p>
        </p:txBody>
      </p:sp>
      <p:sp>
        <p:nvSpPr>
          <p:cNvPr id="7" name="Oval 6">
            <a:extLst>
              <a:ext uri="{FF2B5EF4-FFF2-40B4-BE49-F238E27FC236}">
                <a16:creationId xmlns:a16="http://schemas.microsoft.com/office/drawing/2014/main" xmlns="" id="{15D0B7DB-21F3-574A-8853-2C58B9A785B8}"/>
              </a:ext>
            </a:extLst>
          </p:cNvPr>
          <p:cNvSpPr/>
          <p:nvPr/>
        </p:nvSpPr>
        <p:spPr>
          <a:xfrm>
            <a:off x="7042552" y="109538"/>
            <a:ext cx="2178524" cy="2141757"/>
          </a:xfrm>
          <a:prstGeom prst="ellipse">
            <a:avLst/>
          </a:prstGeom>
          <a:gradFill flip="none" rotWithShape="1">
            <a:gsLst>
              <a:gs pos="0">
                <a:schemeClr val="accent2">
                  <a:tint val="70000"/>
                  <a:lumMod val="110000"/>
                </a:schemeClr>
              </a:gs>
              <a:gs pos="100000">
                <a:schemeClr val="accent2">
                  <a:tint val="82000"/>
                  <a:alpha val="74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1995 : The company is converted to Limited company </a:t>
            </a:r>
          </a:p>
        </p:txBody>
      </p:sp>
      <p:sp>
        <p:nvSpPr>
          <p:cNvPr id="11" name="Oval 10">
            <a:extLst>
              <a:ext uri="{FF2B5EF4-FFF2-40B4-BE49-F238E27FC236}">
                <a16:creationId xmlns:a16="http://schemas.microsoft.com/office/drawing/2014/main" xmlns="" id="{071CABBF-BEFA-EF47-A45A-149D173FDFD6}"/>
              </a:ext>
            </a:extLst>
          </p:cNvPr>
          <p:cNvSpPr/>
          <p:nvPr/>
        </p:nvSpPr>
        <p:spPr>
          <a:xfrm>
            <a:off x="8610600" y="2330002"/>
            <a:ext cx="2133600" cy="2089598"/>
          </a:xfrm>
          <a:prstGeom prst="ellipse">
            <a:avLst/>
          </a:prstGeom>
          <a:gradFill flip="none" rotWithShape="1">
            <a:gsLst>
              <a:gs pos="0">
                <a:schemeClr val="accent3">
                  <a:tint val="70000"/>
                  <a:lumMod val="110000"/>
                </a:schemeClr>
              </a:gs>
              <a:gs pos="100000">
                <a:schemeClr val="accent3">
                  <a:tint val="82000"/>
                  <a:alpha val="74000"/>
                </a:scheme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2001 : Issues rights of 1,486,000 equity shares</a:t>
            </a:r>
          </a:p>
        </p:txBody>
      </p:sp>
      <p:cxnSp>
        <p:nvCxnSpPr>
          <p:cNvPr id="12" name="Straight Arrow Connector 11">
            <a:extLst>
              <a:ext uri="{FF2B5EF4-FFF2-40B4-BE49-F238E27FC236}">
                <a16:creationId xmlns:a16="http://schemas.microsoft.com/office/drawing/2014/main" xmlns="" id="{12A9C5DF-198B-6347-BABA-548CC301D41B}"/>
              </a:ext>
            </a:extLst>
          </p:cNvPr>
          <p:cNvCxnSpPr>
            <a:cxnSpLocks/>
          </p:cNvCxnSpPr>
          <p:nvPr/>
        </p:nvCxnSpPr>
        <p:spPr>
          <a:xfrm>
            <a:off x="6854427" y="3352800"/>
            <a:ext cx="17561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xmlns="" id="{E974900C-4043-EE40-8D55-27852E46B7EF}"/>
              </a:ext>
            </a:extLst>
          </p:cNvPr>
          <p:cNvSpPr/>
          <p:nvPr/>
        </p:nvSpPr>
        <p:spPr>
          <a:xfrm>
            <a:off x="7162800" y="4441290"/>
            <a:ext cx="2178524" cy="2116671"/>
          </a:xfrm>
          <a:prstGeom prst="ellipse">
            <a:avLst/>
          </a:prstGeom>
          <a:gradFill flip="none" rotWithShape="1">
            <a:gsLst>
              <a:gs pos="0">
                <a:schemeClr val="accent4">
                  <a:tint val="70000"/>
                  <a:lumMod val="110000"/>
                </a:schemeClr>
              </a:gs>
              <a:gs pos="100000">
                <a:schemeClr val="accent4">
                  <a:tint val="82000"/>
                  <a:alpha val="74000"/>
                </a:schemeClr>
              </a:gs>
            </a:gsLst>
            <a:path path="circle">
              <a:fillToRect l="50000" t="50000" r="50000" b="50000"/>
            </a:path>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2002 : Issues bonus shares at the ratio of 5 shares for equal 2 shares held</a:t>
            </a:r>
          </a:p>
        </p:txBody>
      </p:sp>
      <p:sp>
        <p:nvSpPr>
          <p:cNvPr id="37" name="Oval 36">
            <a:extLst>
              <a:ext uri="{FF2B5EF4-FFF2-40B4-BE49-F238E27FC236}">
                <a16:creationId xmlns:a16="http://schemas.microsoft.com/office/drawing/2014/main" xmlns="" id="{7829D73C-66E6-0442-A566-52F78D7595F3}"/>
              </a:ext>
            </a:extLst>
          </p:cNvPr>
          <p:cNvSpPr/>
          <p:nvPr/>
        </p:nvSpPr>
        <p:spPr>
          <a:xfrm>
            <a:off x="1143000" y="3799284"/>
            <a:ext cx="2819399" cy="2677716"/>
          </a:xfrm>
          <a:prstGeom prst="ellipse">
            <a:avLst/>
          </a:prstGeom>
          <a:gradFill flip="none" rotWithShape="1">
            <a:gsLst>
              <a:gs pos="0">
                <a:schemeClr val="accent5">
                  <a:tint val="70000"/>
                  <a:lumMod val="110000"/>
                </a:schemeClr>
              </a:gs>
              <a:gs pos="100000">
                <a:schemeClr val="accent5">
                  <a:tint val="82000"/>
                  <a:alpha val="74000"/>
                </a:schemeClr>
              </a:gs>
            </a:gsLst>
            <a:path path="circle">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2012 </a:t>
            </a:r>
            <a:r>
              <a:rPr lang="en-US" b="1" dirty="0"/>
              <a:t>: Receive the Pioneers Award for excellence in healthcare</a:t>
            </a:r>
          </a:p>
        </p:txBody>
      </p:sp>
      <p:cxnSp>
        <p:nvCxnSpPr>
          <p:cNvPr id="38" name="Straight Arrow Connector 37">
            <a:extLst>
              <a:ext uri="{FF2B5EF4-FFF2-40B4-BE49-F238E27FC236}">
                <a16:creationId xmlns:a16="http://schemas.microsoft.com/office/drawing/2014/main" xmlns="" id="{8762527D-CB74-A643-BA36-7DD8F3E19DDE}"/>
              </a:ext>
            </a:extLst>
          </p:cNvPr>
          <p:cNvCxnSpPr>
            <a:cxnSpLocks/>
          </p:cNvCxnSpPr>
          <p:nvPr/>
        </p:nvCxnSpPr>
        <p:spPr>
          <a:xfrm flipH="1">
            <a:off x="3962399" y="4572000"/>
            <a:ext cx="733511" cy="4470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xmlns="" id="{325A11DF-D0C9-144B-896F-2F28D221445A}"/>
              </a:ext>
            </a:extLst>
          </p:cNvPr>
          <p:cNvSpPr/>
          <p:nvPr/>
        </p:nvSpPr>
        <p:spPr>
          <a:xfrm>
            <a:off x="1143000" y="446484"/>
            <a:ext cx="2900446" cy="2753916"/>
          </a:xfrm>
          <a:prstGeom prst="ellipse">
            <a:avLst/>
          </a:prstGeom>
          <a:gradFill flip="none" rotWithShape="1">
            <a:gsLst>
              <a:gs pos="0">
                <a:schemeClr val="accent6">
                  <a:tint val="70000"/>
                  <a:lumMod val="110000"/>
                </a:schemeClr>
              </a:gs>
              <a:gs pos="100000">
                <a:schemeClr val="accent6">
                  <a:tint val="82000"/>
                  <a:alpha val="74000"/>
                </a:schemeClr>
              </a:gs>
            </a:gsLst>
            <a:path path="circle">
              <a:fillToRect l="50000" t="50000" r="50000" b="50000"/>
            </a:path>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2013 : Sign Memorandum of Understanding (MoU) to manufacture and Market drugs with four educational institutions</a:t>
            </a:r>
          </a:p>
        </p:txBody>
      </p:sp>
      <p:cxnSp>
        <p:nvCxnSpPr>
          <p:cNvPr id="99" name="Straight Arrow Connector 98">
            <a:extLst>
              <a:ext uri="{FF2B5EF4-FFF2-40B4-BE49-F238E27FC236}">
                <a16:creationId xmlns:a16="http://schemas.microsoft.com/office/drawing/2014/main" xmlns="" id="{26D64849-0713-5840-868C-9099FA9EA0BB}"/>
              </a:ext>
            </a:extLst>
          </p:cNvPr>
          <p:cNvCxnSpPr>
            <a:cxnSpLocks/>
          </p:cNvCxnSpPr>
          <p:nvPr/>
        </p:nvCxnSpPr>
        <p:spPr>
          <a:xfrm flipH="1" flipV="1">
            <a:off x="4043446" y="1937642"/>
            <a:ext cx="652464" cy="4396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xmlns="" id="{1C5F6AAE-C183-5945-92D9-D9746EDE27B1}"/>
              </a:ext>
            </a:extLst>
          </p:cNvPr>
          <p:cNvCxnSpPr>
            <a:cxnSpLocks/>
            <a:endCxn id="7" idx="3"/>
          </p:cNvCxnSpPr>
          <p:nvPr/>
        </p:nvCxnSpPr>
        <p:spPr>
          <a:xfrm flipV="1">
            <a:off x="6781800" y="1937642"/>
            <a:ext cx="579789" cy="4396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xmlns="" id="{D213872F-687B-BA46-8455-ECBD27AA4AA6}"/>
              </a:ext>
            </a:extLst>
          </p:cNvPr>
          <p:cNvCxnSpPr>
            <a:cxnSpLocks/>
          </p:cNvCxnSpPr>
          <p:nvPr/>
        </p:nvCxnSpPr>
        <p:spPr>
          <a:xfrm>
            <a:off x="6781800" y="4572000"/>
            <a:ext cx="507162" cy="4470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5">
            <a:extLst>
              <a:ext uri="{FF2B5EF4-FFF2-40B4-BE49-F238E27FC236}">
                <a16:creationId xmlns:a16="http://schemas.microsoft.com/office/drawing/2014/main" xmlns="" id="{9F2471E9-CC66-F946-A75B-DDC00B823650}"/>
              </a:ext>
            </a:extLst>
          </p:cNvPr>
          <p:cNvPicPr>
            <a:picLocks noChangeAspect="1"/>
          </p:cNvPicPr>
          <p:nvPr/>
        </p:nvPicPr>
        <p:blipFill>
          <a:blip r:embed="rId2"/>
          <a:stretch>
            <a:fillRect/>
          </a:stretch>
        </p:blipFill>
        <p:spPr>
          <a:xfrm>
            <a:off x="10744200" y="109538"/>
            <a:ext cx="1338262" cy="1338262"/>
          </a:xfrm>
          <a:prstGeom prst="rect">
            <a:avLst/>
          </a:prstGeom>
        </p:spPr>
      </p:pic>
    </p:spTree>
    <p:extLst>
      <p:ext uri="{BB962C8B-B14F-4D97-AF65-F5344CB8AC3E}">
        <p14:creationId xmlns:p14="http://schemas.microsoft.com/office/powerpoint/2010/main" val="177827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5C62AB-C29D-7D46-AE88-7FAF92655B42}"/>
              </a:ext>
            </a:extLst>
          </p:cNvPr>
          <p:cNvSpPr>
            <a:spLocks noGrp="1"/>
          </p:cNvSpPr>
          <p:nvPr>
            <p:ph type="title"/>
          </p:nvPr>
        </p:nvSpPr>
        <p:spPr>
          <a:xfrm>
            <a:off x="5105400" y="239315"/>
            <a:ext cx="4107656" cy="1360885"/>
          </a:xfrm>
        </p:spPr>
        <p:txBody>
          <a:bodyPr>
            <a:normAutofit/>
          </a:bodyPr>
          <a:lstStyle/>
          <a:p>
            <a:r>
              <a:rPr lang="en-US" sz="6000" b="1" u="sng" dirty="0">
                <a:latin typeface="Times New Roman" pitchFamily="18" charset="0"/>
                <a:cs typeface="Times New Roman" pitchFamily="18" charset="0"/>
              </a:rPr>
              <a:t>About</a:t>
            </a:r>
            <a:r>
              <a:rPr lang="en-US" sz="4400" dirty="0"/>
              <a:t> </a:t>
            </a:r>
            <a:endParaRPr lang="en-US" sz="4400" b="1" u="sng" dirty="0"/>
          </a:p>
        </p:txBody>
      </p:sp>
      <p:sp>
        <p:nvSpPr>
          <p:cNvPr id="4" name="Text Placeholder 3">
            <a:extLst>
              <a:ext uri="{FF2B5EF4-FFF2-40B4-BE49-F238E27FC236}">
                <a16:creationId xmlns:a16="http://schemas.microsoft.com/office/drawing/2014/main" xmlns="" id="{644338E0-83BA-AF44-BD4A-85F6FE199C06}"/>
              </a:ext>
            </a:extLst>
          </p:cNvPr>
          <p:cNvSpPr>
            <a:spLocks noGrp="1"/>
          </p:cNvSpPr>
          <p:nvPr>
            <p:ph type="body" sz="half" idx="2"/>
          </p:nvPr>
        </p:nvSpPr>
        <p:spPr>
          <a:xfrm>
            <a:off x="285750" y="2337195"/>
            <a:ext cx="11277598" cy="4597005"/>
          </a:xfrm>
        </p:spPr>
        <p:txBody>
          <a:bodyPr>
            <a:normAutofit lnSpcReduction="10000"/>
          </a:bodyPr>
          <a:lstStyle/>
          <a:p>
            <a:pPr marL="457200" indent="-457200">
              <a:buFont typeface="Arial" panose="020B0604020202020204" pitchFamily="34" charset="0"/>
              <a:buChar char="•"/>
            </a:pPr>
            <a:r>
              <a:rPr lang="en-US" sz="3200" dirty="0"/>
              <a:t>Company set out to manufacture and Market world-class allopathic and </a:t>
            </a:r>
            <a:r>
              <a:rPr lang="en-US" sz="3200" dirty="0" smtClean="0"/>
              <a:t>Ayurvedic </a:t>
            </a:r>
            <a:r>
              <a:rPr lang="en-US" sz="3200" dirty="0"/>
              <a:t>pharmaceutical products within and outside India, bringing high quality healthcare to the common man.</a:t>
            </a:r>
          </a:p>
          <a:p>
            <a:pPr marL="457200" indent="-457200">
              <a:buFont typeface="Arial" panose="020B0604020202020204" pitchFamily="34" charset="0"/>
              <a:buChar char="•"/>
            </a:pPr>
            <a:r>
              <a:rPr lang="en-US" sz="3200" dirty="0"/>
              <a:t>Having grown in terms of production capacity, product categories, market share, advancements in research and development (R&amp;D), market reach and global acceptance, the company is presently a significant force to reckon with in the Indian pharmaceutical industry.</a:t>
            </a:r>
          </a:p>
        </p:txBody>
      </p:sp>
      <p:pic>
        <p:nvPicPr>
          <p:cNvPr id="7" name="Picture 7">
            <a:extLst>
              <a:ext uri="{FF2B5EF4-FFF2-40B4-BE49-F238E27FC236}">
                <a16:creationId xmlns:a16="http://schemas.microsoft.com/office/drawing/2014/main" xmlns="" id="{92FF1069-A1E5-8E4A-91AF-E098A1D29132}"/>
              </a:ext>
            </a:extLst>
          </p:cNvPr>
          <p:cNvPicPr>
            <a:picLocks noChangeAspect="1"/>
          </p:cNvPicPr>
          <p:nvPr/>
        </p:nvPicPr>
        <p:blipFill>
          <a:blip r:embed="rId2"/>
          <a:stretch>
            <a:fillRect/>
          </a:stretch>
        </p:blipFill>
        <p:spPr>
          <a:xfrm>
            <a:off x="152399" y="152400"/>
            <a:ext cx="2971801" cy="1948179"/>
          </a:xfrm>
          <a:prstGeom prst="roundRect">
            <a:avLst/>
          </a:prstGeom>
        </p:spPr>
      </p:pic>
      <p:pic>
        <p:nvPicPr>
          <p:cNvPr id="6" name="Picture 5">
            <a:extLst>
              <a:ext uri="{FF2B5EF4-FFF2-40B4-BE49-F238E27FC236}">
                <a16:creationId xmlns:a16="http://schemas.microsoft.com/office/drawing/2014/main" xmlns="" id="{9F2471E9-CC66-F946-A75B-DDC00B823650}"/>
              </a:ext>
            </a:extLst>
          </p:cNvPr>
          <p:cNvPicPr>
            <a:picLocks noChangeAspect="1"/>
          </p:cNvPicPr>
          <p:nvPr/>
        </p:nvPicPr>
        <p:blipFill>
          <a:blip r:embed="rId3"/>
          <a:stretch>
            <a:fillRect/>
          </a:stretch>
        </p:blipFill>
        <p:spPr>
          <a:xfrm>
            <a:off x="10744200" y="109538"/>
            <a:ext cx="1338262" cy="1338262"/>
          </a:xfrm>
          <a:prstGeom prst="rect">
            <a:avLst/>
          </a:prstGeom>
        </p:spPr>
      </p:pic>
    </p:spTree>
    <p:extLst>
      <p:ext uri="{BB962C8B-B14F-4D97-AF65-F5344CB8AC3E}">
        <p14:creationId xmlns:p14="http://schemas.microsoft.com/office/powerpoint/2010/main" val="276585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1EBE14DD-1B78-7040-ABC5-F62F89B93D20}"/>
              </a:ext>
            </a:extLst>
          </p:cNvPr>
          <p:cNvSpPr>
            <a:spLocks noGrp="1"/>
          </p:cNvSpPr>
          <p:nvPr>
            <p:ph type="title"/>
          </p:nvPr>
        </p:nvSpPr>
        <p:spPr>
          <a:xfrm>
            <a:off x="3429000" y="229790"/>
            <a:ext cx="6761831" cy="1751411"/>
          </a:xfrm>
        </p:spPr>
        <p:txBody>
          <a:bodyPr>
            <a:noAutofit/>
          </a:bodyPr>
          <a:lstStyle/>
          <a:p>
            <a:pPr algn="ctr"/>
            <a:r>
              <a:rPr lang="en-US" sz="6000" b="1" u="sng" dirty="0">
                <a:latin typeface="Times New Roman" pitchFamily="18" charset="0"/>
                <a:cs typeface="Times New Roman" pitchFamily="18" charset="0"/>
              </a:rPr>
              <a:t>Contributions and supply</a:t>
            </a:r>
            <a:r>
              <a:rPr lang="en-US" sz="6000" dirty="0">
                <a:latin typeface="Times New Roman" pitchFamily="18" charset="0"/>
                <a:cs typeface="Times New Roman" pitchFamily="18" charset="0"/>
              </a:rPr>
              <a:t> </a:t>
            </a:r>
            <a:endParaRPr lang="en-US" sz="6000" b="1" u="sng" dirty="0">
              <a:latin typeface="Times New Roman" pitchFamily="18" charset="0"/>
              <a:cs typeface="Times New Roman" pitchFamily="18" charset="0"/>
            </a:endParaRPr>
          </a:p>
        </p:txBody>
      </p:sp>
      <p:sp>
        <p:nvSpPr>
          <p:cNvPr id="7" name="Text Placeholder 6">
            <a:extLst>
              <a:ext uri="{FF2B5EF4-FFF2-40B4-BE49-F238E27FC236}">
                <a16:creationId xmlns:a16="http://schemas.microsoft.com/office/drawing/2014/main" xmlns="" id="{62F73A8B-FA09-4F49-84C6-87E2ED0D18FA}"/>
              </a:ext>
            </a:extLst>
          </p:cNvPr>
          <p:cNvSpPr>
            <a:spLocks noGrp="1"/>
          </p:cNvSpPr>
          <p:nvPr>
            <p:ph type="body" sz="half" idx="2"/>
          </p:nvPr>
        </p:nvSpPr>
        <p:spPr>
          <a:xfrm>
            <a:off x="250033" y="2643188"/>
            <a:ext cx="11179967" cy="4062412"/>
          </a:xfrm>
        </p:spPr>
        <p:txBody>
          <a:bodyPr>
            <a:normAutofit lnSpcReduction="10000"/>
          </a:bodyPr>
          <a:lstStyle/>
          <a:p>
            <a:pPr marL="285750" indent="-285750">
              <a:buFont typeface="Arial" panose="020B0604020202020204" pitchFamily="34" charset="0"/>
              <a:buChar char="•"/>
            </a:pPr>
            <a:r>
              <a:rPr lang="en-US" sz="3200" dirty="0"/>
              <a:t>The company core strength lies in the ability to deliver both Western and Eastern varieties of quality treatment and it has made significant contributions to the fields of Cardiology, dermatology, nephrology and diabetes, among others.</a:t>
            </a:r>
          </a:p>
          <a:p>
            <a:pPr marL="285750" indent="-285750">
              <a:buFont typeface="Arial" panose="020B0604020202020204" pitchFamily="34" charset="0"/>
              <a:buChar char="•"/>
            </a:pPr>
            <a:r>
              <a:rPr lang="en-US" sz="3200" dirty="0"/>
              <a:t>Arvind exports its products of Africa, Commonwealth of Independent States and Asia and has started to register its products in several countries, including Malaysia, Tanzania, Sri Lanka, Ukraine, Nigeria and Nepal.</a:t>
            </a:r>
          </a:p>
        </p:txBody>
      </p:sp>
      <p:pic>
        <p:nvPicPr>
          <p:cNvPr id="9" name="Picture 9">
            <a:extLst>
              <a:ext uri="{FF2B5EF4-FFF2-40B4-BE49-F238E27FC236}">
                <a16:creationId xmlns:a16="http://schemas.microsoft.com/office/drawing/2014/main" xmlns="" id="{681EE19D-C713-D64B-A314-674AD57E8A31}"/>
              </a:ext>
            </a:extLst>
          </p:cNvPr>
          <p:cNvPicPr>
            <a:picLocks noChangeAspect="1"/>
          </p:cNvPicPr>
          <p:nvPr/>
        </p:nvPicPr>
        <p:blipFill>
          <a:blip r:embed="rId2"/>
          <a:stretch>
            <a:fillRect/>
          </a:stretch>
        </p:blipFill>
        <p:spPr>
          <a:xfrm>
            <a:off x="152400" y="152400"/>
            <a:ext cx="2895600" cy="1981200"/>
          </a:xfrm>
          <a:prstGeom prst="roundRect">
            <a:avLst/>
          </a:prstGeom>
        </p:spPr>
      </p:pic>
      <p:pic>
        <p:nvPicPr>
          <p:cNvPr id="10" name="Picture 5">
            <a:extLst>
              <a:ext uri="{FF2B5EF4-FFF2-40B4-BE49-F238E27FC236}">
                <a16:creationId xmlns:a16="http://schemas.microsoft.com/office/drawing/2014/main" xmlns="" id="{9F2471E9-CC66-F946-A75B-DDC00B823650}"/>
              </a:ext>
            </a:extLst>
          </p:cNvPr>
          <p:cNvPicPr>
            <a:picLocks noChangeAspect="1"/>
          </p:cNvPicPr>
          <p:nvPr/>
        </p:nvPicPr>
        <p:blipFill>
          <a:blip r:embed="rId3"/>
          <a:stretch>
            <a:fillRect/>
          </a:stretch>
        </p:blipFill>
        <p:spPr>
          <a:xfrm>
            <a:off x="10744200" y="109538"/>
            <a:ext cx="1338262" cy="1338262"/>
          </a:xfrm>
          <a:prstGeom prst="rect">
            <a:avLst/>
          </a:prstGeom>
        </p:spPr>
      </p:pic>
    </p:spTree>
    <p:extLst>
      <p:ext uri="{BB962C8B-B14F-4D97-AF65-F5344CB8AC3E}">
        <p14:creationId xmlns:p14="http://schemas.microsoft.com/office/powerpoint/2010/main" val="387372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xmlns="" id="{B75AAE8D-BB3E-154B-B81A-C09E90D9A058}"/>
              </a:ext>
            </a:extLst>
          </p:cNvPr>
          <p:cNvSpPr>
            <a:spLocks noGrp="1"/>
          </p:cNvSpPr>
          <p:nvPr>
            <p:ph type="title"/>
          </p:nvPr>
        </p:nvSpPr>
        <p:spPr>
          <a:xfrm>
            <a:off x="3886201" y="63103"/>
            <a:ext cx="4419599" cy="1232297"/>
          </a:xfrm>
        </p:spPr>
        <p:txBody>
          <a:bodyPr>
            <a:normAutofit/>
          </a:bodyPr>
          <a:lstStyle/>
          <a:p>
            <a:r>
              <a:rPr lang="en-US" sz="6000" b="1" u="sng" dirty="0">
                <a:latin typeface="Times New Roman" pitchFamily="18" charset="0"/>
                <a:cs typeface="Times New Roman" pitchFamily="18" charset="0"/>
              </a:rPr>
              <a:t>Products</a:t>
            </a:r>
            <a:r>
              <a:rPr lang="en-US" sz="6000" dirty="0">
                <a:latin typeface="Times New Roman" pitchFamily="18" charset="0"/>
                <a:cs typeface="Times New Roman" pitchFamily="18" charset="0"/>
              </a:rPr>
              <a:t> </a:t>
            </a:r>
            <a:endParaRPr lang="en-US" sz="6000" b="1" u="sng" dirty="0">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xmlns="" id="{BF9486D3-D30D-9747-9A47-5D1DE5424939}"/>
              </a:ext>
            </a:extLst>
          </p:cNvPr>
          <p:cNvSpPr txBox="1"/>
          <p:nvPr/>
        </p:nvSpPr>
        <p:spPr>
          <a:xfrm>
            <a:off x="914400" y="3515380"/>
            <a:ext cx="2025255" cy="523220"/>
          </a:xfrm>
          <a:prstGeom prst="rect">
            <a:avLst/>
          </a:prstGeom>
          <a:noFill/>
        </p:spPr>
        <p:txBody>
          <a:bodyPr wrap="square" rtlCol="0">
            <a:spAutoFit/>
          </a:bodyPr>
          <a:lstStyle/>
          <a:p>
            <a:pPr algn="l"/>
            <a:r>
              <a:rPr lang="en-US" sz="2800" b="1" dirty="0">
                <a:latin typeface="Times New Roman" pitchFamily="18" charset="0"/>
                <a:cs typeface="Times New Roman" pitchFamily="18" charset="0"/>
              </a:rPr>
              <a:t>FESOZINC</a:t>
            </a:r>
          </a:p>
        </p:txBody>
      </p:sp>
      <p:pic>
        <p:nvPicPr>
          <p:cNvPr id="18" name="Picture 18">
            <a:extLst>
              <a:ext uri="{FF2B5EF4-FFF2-40B4-BE49-F238E27FC236}">
                <a16:creationId xmlns:a16="http://schemas.microsoft.com/office/drawing/2014/main" xmlns="" id="{36FE8838-7037-8E4B-833D-47455CA96409}"/>
              </a:ext>
            </a:extLst>
          </p:cNvPr>
          <p:cNvPicPr>
            <a:picLocks noChangeAspect="1"/>
          </p:cNvPicPr>
          <p:nvPr/>
        </p:nvPicPr>
        <p:blipFill>
          <a:blip r:embed="rId3"/>
          <a:stretch>
            <a:fillRect/>
          </a:stretch>
        </p:blipFill>
        <p:spPr>
          <a:xfrm>
            <a:off x="400053" y="1535380"/>
            <a:ext cx="2977444" cy="1980000"/>
          </a:xfrm>
          <a:prstGeom prst="roundRect">
            <a:avLst/>
          </a:prstGeom>
        </p:spPr>
      </p:pic>
      <p:pic>
        <p:nvPicPr>
          <p:cNvPr id="21" name="Picture 21">
            <a:extLst>
              <a:ext uri="{FF2B5EF4-FFF2-40B4-BE49-F238E27FC236}">
                <a16:creationId xmlns:a16="http://schemas.microsoft.com/office/drawing/2014/main" xmlns="" id="{D8770FB2-8FDB-7C40-9689-5FCAD4A63C5F}"/>
              </a:ext>
            </a:extLst>
          </p:cNvPr>
          <p:cNvPicPr>
            <a:picLocks noChangeAspect="1"/>
          </p:cNvPicPr>
          <p:nvPr/>
        </p:nvPicPr>
        <p:blipFill>
          <a:blip r:embed="rId4"/>
          <a:stretch>
            <a:fillRect/>
          </a:stretch>
        </p:blipFill>
        <p:spPr>
          <a:xfrm>
            <a:off x="8757356" y="1524000"/>
            <a:ext cx="2977444" cy="1980000"/>
          </a:xfrm>
          <a:prstGeom prst="roundRect">
            <a:avLst/>
          </a:prstGeom>
        </p:spPr>
      </p:pic>
      <p:sp>
        <p:nvSpPr>
          <p:cNvPr id="22" name="TextBox 21">
            <a:extLst>
              <a:ext uri="{FF2B5EF4-FFF2-40B4-BE49-F238E27FC236}">
                <a16:creationId xmlns:a16="http://schemas.microsoft.com/office/drawing/2014/main" xmlns="" id="{FC6A90E3-89F5-0C47-A00F-0AD5C6A0D0D4}"/>
              </a:ext>
            </a:extLst>
          </p:cNvPr>
          <p:cNvSpPr txBox="1"/>
          <p:nvPr/>
        </p:nvSpPr>
        <p:spPr>
          <a:xfrm>
            <a:off x="9467849" y="3515380"/>
            <a:ext cx="2190751" cy="523220"/>
          </a:xfrm>
          <a:prstGeom prst="rect">
            <a:avLst/>
          </a:prstGeom>
          <a:noFill/>
        </p:spPr>
        <p:txBody>
          <a:bodyPr wrap="square" rtlCol="0">
            <a:spAutoFit/>
          </a:bodyPr>
          <a:lstStyle/>
          <a:p>
            <a:pPr algn="l"/>
            <a:r>
              <a:rPr lang="en-US" sz="2800" b="1" dirty="0">
                <a:latin typeface="Times New Roman" pitchFamily="18" charset="0"/>
                <a:cs typeface="Times New Roman" pitchFamily="18" charset="0"/>
              </a:rPr>
              <a:t>NIMSER</a:t>
            </a:r>
          </a:p>
        </p:txBody>
      </p:sp>
      <p:pic>
        <p:nvPicPr>
          <p:cNvPr id="23" name="Picture 23">
            <a:extLst>
              <a:ext uri="{FF2B5EF4-FFF2-40B4-BE49-F238E27FC236}">
                <a16:creationId xmlns:a16="http://schemas.microsoft.com/office/drawing/2014/main" xmlns="" id="{00E7BF81-EB90-5B44-8D74-1F5480A7797E}"/>
              </a:ext>
            </a:extLst>
          </p:cNvPr>
          <p:cNvPicPr>
            <a:picLocks noChangeAspect="1"/>
          </p:cNvPicPr>
          <p:nvPr/>
        </p:nvPicPr>
        <p:blipFill>
          <a:blip r:embed="rId5"/>
          <a:stretch>
            <a:fillRect/>
          </a:stretch>
        </p:blipFill>
        <p:spPr>
          <a:xfrm>
            <a:off x="4267200" y="2438400"/>
            <a:ext cx="3503934" cy="2452754"/>
          </a:xfrm>
          <a:prstGeom prst="roundRect">
            <a:avLst/>
          </a:prstGeom>
        </p:spPr>
      </p:pic>
      <p:sp>
        <p:nvSpPr>
          <p:cNvPr id="24" name="TextBox 23">
            <a:extLst>
              <a:ext uri="{FF2B5EF4-FFF2-40B4-BE49-F238E27FC236}">
                <a16:creationId xmlns:a16="http://schemas.microsoft.com/office/drawing/2014/main" xmlns="" id="{B1931F03-5A51-544F-9BA9-196A66F85070}"/>
              </a:ext>
            </a:extLst>
          </p:cNvPr>
          <p:cNvSpPr txBox="1"/>
          <p:nvPr/>
        </p:nvSpPr>
        <p:spPr>
          <a:xfrm>
            <a:off x="4991099" y="4876800"/>
            <a:ext cx="2324101" cy="523220"/>
          </a:xfrm>
          <a:prstGeom prst="rect">
            <a:avLst/>
          </a:prstGeom>
          <a:noFill/>
        </p:spPr>
        <p:txBody>
          <a:bodyPr wrap="square" rtlCol="0">
            <a:spAutoFit/>
          </a:bodyPr>
          <a:lstStyle/>
          <a:p>
            <a:pPr algn="l"/>
            <a:r>
              <a:rPr lang="en-US" sz="2800" b="1" dirty="0">
                <a:latin typeface="Times New Roman" pitchFamily="18" charset="0"/>
                <a:cs typeface="Times New Roman" pitchFamily="18" charset="0"/>
              </a:rPr>
              <a:t>UTRITONE</a:t>
            </a:r>
          </a:p>
        </p:txBody>
      </p:sp>
      <p:pic>
        <p:nvPicPr>
          <p:cNvPr id="25" name="Picture 25">
            <a:extLst>
              <a:ext uri="{FF2B5EF4-FFF2-40B4-BE49-F238E27FC236}">
                <a16:creationId xmlns:a16="http://schemas.microsoft.com/office/drawing/2014/main" xmlns="" id="{CBAAE273-1A1B-6442-8534-E83698289EE5}"/>
              </a:ext>
            </a:extLst>
          </p:cNvPr>
          <p:cNvPicPr>
            <a:picLocks noChangeAspect="1"/>
          </p:cNvPicPr>
          <p:nvPr/>
        </p:nvPicPr>
        <p:blipFill rotWithShape="1">
          <a:blip r:embed="rId6"/>
          <a:srcRect r="10117" b="17867"/>
          <a:stretch/>
        </p:blipFill>
        <p:spPr>
          <a:xfrm>
            <a:off x="8757356" y="4275042"/>
            <a:ext cx="2977444" cy="1980000"/>
          </a:xfrm>
          <a:prstGeom prst="roundRect">
            <a:avLst/>
          </a:prstGeom>
        </p:spPr>
      </p:pic>
      <p:sp>
        <p:nvSpPr>
          <p:cNvPr id="2" name="TextBox 1">
            <a:extLst>
              <a:ext uri="{FF2B5EF4-FFF2-40B4-BE49-F238E27FC236}">
                <a16:creationId xmlns:a16="http://schemas.microsoft.com/office/drawing/2014/main" xmlns="" id="{E8336ED2-3C7B-6D4F-A4EB-A21051D7F573}"/>
              </a:ext>
            </a:extLst>
          </p:cNvPr>
          <p:cNvSpPr txBox="1"/>
          <p:nvPr/>
        </p:nvSpPr>
        <p:spPr>
          <a:xfrm>
            <a:off x="9467850" y="6256139"/>
            <a:ext cx="2190750" cy="523220"/>
          </a:xfrm>
          <a:prstGeom prst="rect">
            <a:avLst/>
          </a:prstGeom>
          <a:noFill/>
        </p:spPr>
        <p:txBody>
          <a:bodyPr wrap="square" rtlCol="0">
            <a:spAutoFit/>
          </a:bodyPr>
          <a:lstStyle/>
          <a:p>
            <a:pPr algn="l"/>
            <a:r>
              <a:rPr lang="en-US" sz="2800" b="1" dirty="0" smtClean="0">
                <a:latin typeface="Times New Roman" pitchFamily="18" charset="0"/>
                <a:cs typeface="Times New Roman" pitchFamily="18" charset="0"/>
              </a:rPr>
              <a:t>SOREXIL</a:t>
            </a:r>
            <a:endParaRPr lang="en-US" sz="2800" b="1" dirty="0">
              <a:latin typeface="Times New Roman" pitchFamily="18" charset="0"/>
              <a:cs typeface="Times New Roman" pitchFamily="18" charset="0"/>
            </a:endParaRPr>
          </a:p>
        </p:txBody>
      </p:sp>
      <p:pic>
        <p:nvPicPr>
          <p:cNvPr id="3" name="Picture 3">
            <a:extLst>
              <a:ext uri="{FF2B5EF4-FFF2-40B4-BE49-F238E27FC236}">
                <a16:creationId xmlns:a16="http://schemas.microsoft.com/office/drawing/2014/main" xmlns="" id="{6C6E2BB9-86EF-0B48-9D51-6B24499F7BF7}"/>
              </a:ext>
            </a:extLst>
          </p:cNvPr>
          <p:cNvPicPr>
            <a:picLocks noChangeAspect="1"/>
          </p:cNvPicPr>
          <p:nvPr/>
        </p:nvPicPr>
        <p:blipFill>
          <a:blip r:embed="rId7"/>
          <a:stretch>
            <a:fillRect/>
          </a:stretch>
        </p:blipFill>
        <p:spPr>
          <a:xfrm>
            <a:off x="400054" y="4419600"/>
            <a:ext cx="2977444" cy="1836000"/>
          </a:xfrm>
          <a:prstGeom prst="roundRect">
            <a:avLst/>
          </a:prstGeom>
        </p:spPr>
      </p:pic>
      <p:sp>
        <p:nvSpPr>
          <p:cNvPr id="4" name="TextBox 3">
            <a:extLst>
              <a:ext uri="{FF2B5EF4-FFF2-40B4-BE49-F238E27FC236}">
                <a16:creationId xmlns:a16="http://schemas.microsoft.com/office/drawing/2014/main" xmlns="" id="{23831E16-F806-D240-8C91-34F3BFB8207D}"/>
              </a:ext>
            </a:extLst>
          </p:cNvPr>
          <p:cNvSpPr txBox="1"/>
          <p:nvPr/>
        </p:nvSpPr>
        <p:spPr>
          <a:xfrm>
            <a:off x="838200" y="6258580"/>
            <a:ext cx="2510330" cy="523220"/>
          </a:xfrm>
          <a:prstGeom prst="rect">
            <a:avLst/>
          </a:prstGeom>
          <a:noFill/>
        </p:spPr>
        <p:txBody>
          <a:bodyPr wrap="square" rtlCol="0">
            <a:spAutoFit/>
          </a:bodyPr>
          <a:lstStyle/>
          <a:p>
            <a:pPr algn="l"/>
            <a:r>
              <a:rPr lang="en-US" sz="2800" b="1" dirty="0">
                <a:latin typeface="Times New Roman" pitchFamily="18" charset="0"/>
                <a:cs typeface="Times New Roman" pitchFamily="18" charset="0"/>
              </a:rPr>
              <a:t>ARTIN   250</a:t>
            </a:r>
          </a:p>
        </p:txBody>
      </p:sp>
      <p:pic>
        <p:nvPicPr>
          <p:cNvPr id="16" name="Picture 5">
            <a:extLst>
              <a:ext uri="{FF2B5EF4-FFF2-40B4-BE49-F238E27FC236}">
                <a16:creationId xmlns:a16="http://schemas.microsoft.com/office/drawing/2014/main" xmlns="" id="{9F2471E9-CC66-F946-A75B-DDC00B823650}"/>
              </a:ext>
            </a:extLst>
          </p:cNvPr>
          <p:cNvPicPr>
            <a:picLocks noChangeAspect="1"/>
          </p:cNvPicPr>
          <p:nvPr/>
        </p:nvPicPr>
        <p:blipFill>
          <a:blip r:embed="rId8"/>
          <a:stretch>
            <a:fillRect/>
          </a:stretch>
        </p:blipFill>
        <p:spPr>
          <a:xfrm>
            <a:off x="10744200" y="109538"/>
            <a:ext cx="1338262" cy="1338262"/>
          </a:xfrm>
          <a:prstGeom prst="rect">
            <a:avLst/>
          </a:prstGeom>
        </p:spPr>
      </p:pic>
    </p:spTree>
    <p:extLst>
      <p:ext uri="{BB962C8B-B14F-4D97-AF65-F5344CB8AC3E}">
        <p14:creationId xmlns:p14="http://schemas.microsoft.com/office/powerpoint/2010/main" val="105404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AEB5A-2E2C-C74E-A707-19A72E3863AF}"/>
              </a:ext>
            </a:extLst>
          </p:cNvPr>
          <p:cNvSpPr>
            <a:spLocks noGrp="1"/>
          </p:cNvSpPr>
          <p:nvPr>
            <p:ph type="title"/>
          </p:nvPr>
        </p:nvSpPr>
        <p:spPr>
          <a:xfrm>
            <a:off x="4301727" y="469634"/>
            <a:ext cx="5375673" cy="978166"/>
          </a:xfrm>
        </p:spPr>
        <p:txBody>
          <a:bodyPr>
            <a:noAutofit/>
          </a:bodyPr>
          <a:lstStyle/>
          <a:p>
            <a:r>
              <a:rPr lang="en-US" sz="6000" b="1" u="sng" dirty="0">
                <a:latin typeface="Times New Roman" pitchFamily="18" charset="0"/>
                <a:cs typeface="Times New Roman" pitchFamily="18" charset="0"/>
              </a:rPr>
              <a:t>Allopathy </a:t>
            </a:r>
          </a:p>
        </p:txBody>
      </p:sp>
      <p:sp>
        <p:nvSpPr>
          <p:cNvPr id="3" name="Content Placeholder 2">
            <a:extLst>
              <a:ext uri="{FF2B5EF4-FFF2-40B4-BE49-F238E27FC236}">
                <a16:creationId xmlns:a16="http://schemas.microsoft.com/office/drawing/2014/main" xmlns="" id="{A7304C54-739A-3348-99E1-8BF9BCC50DFB}"/>
              </a:ext>
            </a:extLst>
          </p:cNvPr>
          <p:cNvSpPr>
            <a:spLocks noGrp="1"/>
          </p:cNvSpPr>
          <p:nvPr>
            <p:ph idx="1"/>
          </p:nvPr>
        </p:nvSpPr>
        <p:spPr>
          <a:xfrm>
            <a:off x="304800" y="2438400"/>
            <a:ext cx="10134600" cy="3962401"/>
          </a:xfrm>
        </p:spPr>
        <p:txBody>
          <a:bodyPr>
            <a:normAutofit/>
          </a:bodyPr>
          <a:lstStyle/>
          <a:p>
            <a:r>
              <a:rPr lang="en-US" sz="3200" dirty="0"/>
              <a:t>Focus on the launch of new combination drugs through the Novel Drug Delivery Systems (NDDS).</a:t>
            </a:r>
          </a:p>
          <a:p>
            <a:r>
              <a:rPr lang="en-US" sz="3200" dirty="0"/>
              <a:t>Enhance the presence in the domestic branded market :-</a:t>
            </a:r>
          </a:p>
          <a:p>
            <a:pPr marL="514350" indent="-514350">
              <a:buFont typeface="+mj-lt"/>
              <a:buAutoNum type="arabicPeriod"/>
            </a:pPr>
            <a:r>
              <a:rPr lang="en-US" sz="3200" dirty="0"/>
              <a:t>Introduction of new generation molecules.</a:t>
            </a:r>
          </a:p>
          <a:p>
            <a:pPr marL="514350" indent="-514350">
              <a:buFont typeface="+mj-lt"/>
              <a:buAutoNum type="arabicPeriod"/>
            </a:pPr>
            <a:r>
              <a:rPr lang="en-US" sz="3200" dirty="0"/>
              <a:t>Acquisition of new brands.</a:t>
            </a:r>
          </a:p>
        </p:txBody>
      </p:sp>
      <p:pic>
        <p:nvPicPr>
          <p:cNvPr id="5" name="Picture 5">
            <a:extLst>
              <a:ext uri="{FF2B5EF4-FFF2-40B4-BE49-F238E27FC236}">
                <a16:creationId xmlns:a16="http://schemas.microsoft.com/office/drawing/2014/main" xmlns="" id="{80D71390-764F-A140-A125-DE2310C1EE4A}"/>
              </a:ext>
            </a:extLst>
          </p:cNvPr>
          <p:cNvPicPr>
            <a:picLocks noChangeAspect="1"/>
          </p:cNvPicPr>
          <p:nvPr/>
        </p:nvPicPr>
        <p:blipFill>
          <a:blip r:embed="rId2"/>
          <a:stretch>
            <a:fillRect/>
          </a:stretch>
        </p:blipFill>
        <p:spPr>
          <a:xfrm>
            <a:off x="152400" y="152401"/>
            <a:ext cx="2988469" cy="2133600"/>
          </a:xfrm>
          <a:prstGeom prst="roundRect">
            <a:avLst/>
          </a:prstGeom>
        </p:spPr>
      </p:pic>
      <p:pic>
        <p:nvPicPr>
          <p:cNvPr id="6" name="Picture 5">
            <a:extLst>
              <a:ext uri="{FF2B5EF4-FFF2-40B4-BE49-F238E27FC236}">
                <a16:creationId xmlns:a16="http://schemas.microsoft.com/office/drawing/2014/main" xmlns="" id="{9F2471E9-CC66-F946-A75B-DDC00B823650}"/>
              </a:ext>
            </a:extLst>
          </p:cNvPr>
          <p:cNvPicPr>
            <a:picLocks noChangeAspect="1"/>
          </p:cNvPicPr>
          <p:nvPr/>
        </p:nvPicPr>
        <p:blipFill>
          <a:blip r:embed="rId3"/>
          <a:stretch>
            <a:fillRect/>
          </a:stretch>
        </p:blipFill>
        <p:spPr>
          <a:xfrm>
            <a:off x="10744200" y="109538"/>
            <a:ext cx="1338262" cy="1338262"/>
          </a:xfrm>
          <a:prstGeom prst="rect">
            <a:avLst/>
          </a:prstGeom>
        </p:spPr>
      </p:pic>
    </p:spTree>
    <p:extLst>
      <p:ext uri="{BB962C8B-B14F-4D97-AF65-F5344CB8AC3E}">
        <p14:creationId xmlns:p14="http://schemas.microsoft.com/office/powerpoint/2010/main" val="136928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5389C-CDBC-7549-9E9F-82410B13038B}"/>
              </a:ext>
            </a:extLst>
          </p:cNvPr>
          <p:cNvSpPr>
            <a:spLocks noGrp="1"/>
          </p:cNvSpPr>
          <p:nvPr>
            <p:ph type="title"/>
          </p:nvPr>
        </p:nvSpPr>
        <p:spPr>
          <a:xfrm>
            <a:off x="3309540" y="545306"/>
            <a:ext cx="6977460" cy="750094"/>
          </a:xfrm>
        </p:spPr>
        <p:txBody>
          <a:bodyPr>
            <a:normAutofit fontScale="90000"/>
          </a:bodyPr>
          <a:lstStyle/>
          <a:p>
            <a:pPr algn="ctr"/>
            <a:r>
              <a:rPr lang="en-US" sz="6700" b="1" u="sng" dirty="0">
                <a:latin typeface="Times New Roman" pitchFamily="18" charset="0"/>
                <a:cs typeface="Times New Roman" pitchFamily="18" charset="0"/>
              </a:rPr>
              <a:t>Ayurvedic </a:t>
            </a:r>
            <a:r>
              <a:rPr lang="en-US" sz="4400" dirty="0"/>
              <a:t> </a:t>
            </a:r>
            <a:endParaRPr lang="en-US" sz="4400" b="1" u="sng" dirty="0"/>
          </a:p>
        </p:txBody>
      </p:sp>
      <p:sp>
        <p:nvSpPr>
          <p:cNvPr id="3" name="Content Placeholder 2">
            <a:extLst>
              <a:ext uri="{FF2B5EF4-FFF2-40B4-BE49-F238E27FC236}">
                <a16:creationId xmlns:a16="http://schemas.microsoft.com/office/drawing/2014/main" xmlns="" id="{CFC22A31-83BD-5141-BB2A-E5D37F2DCC4F}"/>
              </a:ext>
            </a:extLst>
          </p:cNvPr>
          <p:cNvSpPr>
            <a:spLocks noGrp="1"/>
          </p:cNvSpPr>
          <p:nvPr>
            <p:ph idx="1"/>
          </p:nvPr>
        </p:nvSpPr>
        <p:spPr>
          <a:xfrm>
            <a:off x="245269" y="2346723"/>
            <a:ext cx="10956131" cy="4358877"/>
          </a:xfrm>
        </p:spPr>
        <p:txBody>
          <a:bodyPr>
            <a:normAutofit lnSpcReduction="10000"/>
          </a:bodyPr>
          <a:lstStyle/>
          <a:p>
            <a:r>
              <a:rPr lang="en-US" sz="3200" dirty="0"/>
              <a:t>Setting up of a dedicated, totally </a:t>
            </a:r>
            <a:r>
              <a:rPr lang="en-US" sz="3200" dirty="0" smtClean="0"/>
              <a:t>self- dependent  </a:t>
            </a:r>
            <a:r>
              <a:rPr lang="en-US" sz="3200" dirty="0"/>
              <a:t>modern Ayurvedic facility in conformity with International standards to become a global pharma player.</a:t>
            </a:r>
          </a:p>
          <a:p>
            <a:r>
              <a:rPr lang="en-US" sz="3200" dirty="0"/>
              <a:t>Penetrating into the global market through :</a:t>
            </a:r>
          </a:p>
          <a:p>
            <a:pPr marL="514350" indent="-514350">
              <a:buFont typeface="+mj-lt"/>
              <a:buAutoNum type="arabicPeriod"/>
            </a:pPr>
            <a:r>
              <a:rPr lang="en-US" sz="3200" dirty="0"/>
              <a:t>Marketing tie ups with national and multinational companies</a:t>
            </a:r>
          </a:p>
          <a:p>
            <a:pPr marL="514350" indent="-514350">
              <a:buFont typeface="+mj-lt"/>
              <a:buAutoNum type="arabicPeriod"/>
            </a:pPr>
            <a:r>
              <a:rPr lang="en-US" sz="3200" dirty="0"/>
              <a:t>Setting up of branch offices abroad.</a:t>
            </a:r>
          </a:p>
          <a:p>
            <a:r>
              <a:rPr lang="en-US" sz="3200" dirty="0"/>
              <a:t>Intense focus on export of herbal products to the highly profitable, growth oriented European and US markets.</a:t>
            </a:r>
          </a:p>
        </p:txBody>
      </p:sp>
      <p:pic>
        <p:nvPicPr>
          <p:cNvPr id="6" name="Picture 6">
            <a:extLst>
              <a:ext uri="{FF2B5EF4-FFF2-40B4-BE49-F238E27FC236}">
                <a16:creationId xmlns:a16="http://schemas.microsoft.com/office/drawing/2014/main" xmlns="" id="{BD551BFD-08D3-5B45-8348-B2FE37CEEDD4}"/>
              </a:ext>
            </a:extLst>
          </p:cNvPr>
          <p:cNvPicPr>
            <a:picLocks noChangeAspect="1"/>
          </p:cNvPicPr>
          <p:nvPr/>
        </p:nvPicPr>
        <p:blipFill>
          <a:blip r:embed="rId2"/>
          <a:stretch>
            <a:fillRect/>
          </a:stretch>
        </p:blipFill>
        <p:spPr>
          <a:xfrm>
            <a:off x="152400" y="146409"/>
            <a:ext cx="3070296" cy="2012750"/>
          </a:xfrm>
          <a:prstGeom prst="roundRect">
            <a:avLst/>
          </a:prstGeom>
        </p:spPr>
      </p:pic>
      <p:pic>
        <p:nvPicPr>
          <p:cNvPr id="7" name="Picture 5">
            <a:extLst>
              <a:ext uri="{FF2B5EF4-FFF2-40B4-BE49-F238E27FC236}">
                <a16:creationId xmlns:a16="http://schemas.microsoft.com/office/drawing/2014/main" xmlns="" id="{9F2471E9-CC66-F946-A75B-DDC00B823650}"/>
              </a:ext>
            </a:extLst>
          </p:cNvPr>
          <p:cNvPicPr>
            <a:picLocks noChangeAspect="1"/>
          </p:cNvPicPr>
          <p:nvPr/>
        </p:nvPicPr>
        <p:blipFill>
          <a:blip r:embed="rId3"/>
          <a:stretch>
            <a:fillRect/>
          </a:stretch>
        </p:blipFill>
        <p:spPr>
          <a:xfrm>
            <a:off x="10744200" y="109538"/>
            <a:ext cx="1338262" cy="1338262"/>
          </a:xfrm>
          <a:prstGeom prst="rect">
            <a:avLst/>
          </a:prstGeom>
        </p:spPr>
      </p:pic>
    </p:spTree>
    <p:extLst>
      <p:ext uri="{BB962C8B-B14F-4D97-AF65-F5344CB8AC3E}">
        <p14:creationId xmlns:p14="http://schemas.microsoft.com/office/powerpoint/2010/main" val="2310967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497</Words>
  <Application>Microsoft Office PowerPoint</Application>
  <PresentationFormat>Custom</PresentationFormat>
  <Paragraphs>54</Paragraphs>
  <Slides>13</Slides>
  <Notes>1</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Celestial</vt:lpstr>
      <vt:lpstr>                       WELCOME</vt:lpstr>
      <vt:lpstr>Arvind Remedies Ltd.</vt:lpstr>
      <vt:lpstr> History </vt:lpstr>
      <vt:lpstr>PowerPoint Presentation</vt:lpstr>
      <vt:lpstr>About </vt:lpstr>
      <vt:lpstr>Contributions and supply </vt:lpstr>
      <vt:lpstr>Products </vt:lpstr>
      <vt:lpstr>Allopathy </vt:lpstr>
      <vt:lpstr>Ayurvedic  </vt:lpstr>
      <vt:lpstr>Company description :</vt:lpstr>
      <vt:lpstr>Vision &amp; mission </vt:lpstr>
      <vt:lpstr>Safety &amp; health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Unknown User</dc:creator>
  <cp:lastModifiedBy>Desktop</cp:lastModifiedBy>
  <cp:revision>117</cp:revision>
  <dcterms:created xsi:type="dcterms:W3CDTF">2021-07-04T07:36:47Z</dcterms:created>
  <dcterms:modified xsi:type="dcterms:W3CDTF">2021-07-16T06:09:43Z</dcterms:modified>
</cp:coreProperties>
</file>