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8C57E-40EF-6646-B29E-A1CD25980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332" y="455318"/>
            <a:ext cx="11704308" cy="885826"/>
          </a:xfrm>
        </p:spPr>
        <p:txBody>
          <a:bodyPr/>
          <a:lstStyle/>
          <a:p>
            <a:r>
              <a:rPr lang="en-US"/>
              <a:t> </a:t>
            </a:r>
            <a:r>
              <a:rPr lang="en-US" sz="3200"/>
              <a:t>Shree M.&amp;N. Virani science college (Autonomous)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4A21B-50CA-7B47-BE2F-13D170D89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4200" y="4509298"/>
            <a:ext cx="5779326" cy="2251334"/>
          </a:xfrm>
        </p:spPr>
        <p:txBody>
          <a:bodyPr>
            <a:normAutofit lnSpcReduction="10000"/>
          </a:bodyPr>
          <a:lstStyle/>
          <a:p>
            <a:r>
              <a:rPr lang="en-US" b="1"/>
              <a:t>PREPARED</a:t>
            </a:r>
            <a:r>
              <a:rPr lang="en-US"/>
              <a:t> </a:t>
            </a:r>
            <a:r>
              <a:rPr lang="en-US" b="1"/>
              <a:t>BY</a:t>
            </a:r>
            <a:r>
              <a:rPr lang="en-US"/>
              <a:t>        </a:t>
            </a:r>
            <a:r>
              <a:rPr lang="en-US" b="1"/>
              <a:t>:</a:t>
            </a:r>
            <a:r>
              <a:rPr lang="en-US"/>
              <a:t> </a:t>
            </a:r>
            <a:r>
              <a:rPr lang="en-US" b="1"/>
              <a:t>PARMAR</a:t>
            </a:r>
            <a:r>
              <a:rPr lang="en-US"/>
              <a:t> </a:t>
            </a:r>
            <a:r>
              <a:rPr lang="en-US" b="1"/>
              <a:t>VISHWARAJSINH</a:t>
            </a:r>
            <a:r>
              <a:rPr lang="en-US"/>
              <a:t> </a:t>
            </a:r>
            <a:r>
              <a:rPr lang="en-US" b="1"/>
              <a:t>R.</a:t>
            </a:r>
          </a:p>
          <a:p>
            <a:r>
              <a:rPr lang="en-US" b="1"/>
              <a:t>ENROLLMENT NO. : 19BIC033 </a:t>
            </a:r>
          </a:p>
          <a:p>
            <a:r>
              <a:rPr lang="en-US" b="1"/>
              <a:t>DEPARTMENT         : B.SC. INDUSTRIAL CHEMISTRY</a:t>
            </a:r>
          </a:p>
          <a:p>
            <a:pPr marL="0" indent="0">
              <a:buNone/>
            </a:pPr>
            <a:r>
              <a:rPr lang="en-US" b="1"/>
              <a:t>                                       (IV SEMESTER).</a:t>
            </a:r>
          </a:p>
          <a:p>
            <a:r>
              <a:rPr lang="en-US" b="1"/>
              <a:t>COLLEGE               : SHREE M.&amp;N. VIRANI SCI.</a:t>
            </a:r>
          </a:p>
          <a:p>
            <a:pPr marL="0" indent="0">
              <a:buNone/>
            </a:pPr>
            <a:r>
              <a:rPr lang="en-US" b="1"/>
              <a:t>                                      COLLEGE</a:t>
            </a:r>
          </a:p>
          <a:p>
            <a:endParaRPr lang="en-US" b="1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4648EF3-88F0-2A43-8907-FA920FD09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02" y="4036583"/>
            <a:ext cx="3995203" cy="28214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47E76E-D399-FE48-9E07-101F428FA6EB}"/>
              </a:ext>
            </a:extLst>
          </p:cNvPr>
          <p:cNvSpPr txBox="1"/>
          <p:nvPr/>
        </p:nvSpPr>
        <p:spPr>
          <a:xfrm>
            <a:off x="2958749" y="1223035"/>
            <a:ext cx="92247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             An affiliated to saurashtra university 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      </a:t>
            </a:r>
            <a:r>
              <a:rPr lang="en-US" sz="2400">
                <a:solidFill>
                  <a:schemeClr val="bg1"/>
                </a:solidFill>
              </a:rPr>
              <a:t>Department of Industrial chemistry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DFE195F-4F15-FD40-87C8-16140F5A3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02" y="455318"/>
            <a:ext cx="1210630" cy="12106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9D92D3-9036-544E-BC38-0AF393D7FDEB}"/>
              </a:ext>
            </a:extLst>
          </p:cNvPr>
          <p:cNvSpPr txBox="1"/>
          <p:nvPr/>
        </p:nvSpPr>
        <p:spPr>
          <a:xfrm>
            <a:off x="3629745" y="2563011"/>
            <a:ext cx="7615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/>
              <a:t>ITPR/Seminar Presentation </a:t>
            </a:r>
          </a:p>
          <a:p>
            <a:pPr algn="l"/>
            <a:r>
              <a:rPr lang="en-US" sz="2800"/>
              <a:t>    </a:t>
            </a:r>
            <a:r>
              <a:rPr lang="en-US" sz="2800">
                <a:solidFill>
                  <a:schemeClr val="accent1"/>
                </a:solidFill>
              </a:rPr>
              <a:t>Syngene pharma ltd. </a:t>
            </a:r>
          </a:p>
        </p:txBody>
      </p:sp>
    </p:spTree>
    <p:extLst>
      <p:ext uri="{BB962C8B-B14F-4D97-AF65-F5344CB8AC3E}">
        <p14:creationId xmlns:p14="http://schemas.microsoft.com/office/powerpoint/2010/main" val="217670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5C90B52-04C9-1A47-900A-046E924FB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191" y="607647"/>
            <a:ext cx="9258939" cy="564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4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3F1A-6F69-F640-8234-C5001727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           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07EB3-A024-9241-BA30-A40B32EDB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98" y="2547834"/>
            <a:ext cx="8825659" cy="3416300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313131"/>
                </a:solidFill>
                <a:latin typeface="MyraidPro-Regular"/>
              </a:rPr>
              <a:t>The company was incorporated as syngene international private limited on November 18,1993 Bengaluru.</a:t>
            </a:r>
          </a:p>
          <a:p>
            <a:r>
              <a:rPr lang="en-GB" sz="2000" b="0" i="0">
                <a:solidFill>
                  <a:srgbClr val="313131"/>
                </a:solidFill>
                <a:effectLst/>
                <a:latin typeface="MyraidPro-Regular"/>
              </a:rPr>
              <a:t>Syngene is an integrated research, development and manufacturing organisation providing scientific services</a:t>
            </a:r>
            <a:r>
              <a:rPr lang="en-US" sz="2000" b="0" i="0">
                <a:solidFill>
                  <a:srgbClr val="313131"/>
                </a:solidFill>
                <a:effectLst/>
                <a:latin typeface="MyraidPro-Regular"/>
              </a:rPr>
              <a:t>.</a:t>
            </a:r>
          </a:p>
          <a:p>
            <a:r>
              <a:rPr lang="en-US" sz="2000" b="0" i="0">
                <a:solidFill>
                  <a:srgbClr val="313131"/>
                </a:solidFill>
                <a:effectLst/>
                <a:latin typeface="MyraidPro-Regular"/>
              </a:rPr>
              <a:t>They </a:t>
            </a:r>
            <a:r>
              <a:rPr lang="en-GB" sz="2000" b="0" i="0">
                <a:solidFill>
                  <a:srgbClr val="313131"/>
                </a:solidFill>
                <a:effectLst/>
                <a:latin typeface="MyraidPro-Regular"/>
              </a:rPr>
              <a:t>offer services in a wide range of industrial sectors, including biotechnology, nutrition, animal health</a:t>
            </a:r>
            <a:r>
              <a:rPr lang="en-US" sz="2000" b="0" i="0">
                <a:solidFill>
                  <a:srgbClr val="313131"/>
                </a:solidFill>
                <a:effectLst/>
                <a:latin typeface="MyraidPro-Regular"/>
              </a:rPr>
              <a:t>, and pharmaceutical </a:t>
            </a:r>
            <a:r>
              <a:rPr lang="en-GB" sz="2000" b="0" i="0">
                <a:solidFill>
                  <a:srgbClr val="313131"/>
                </a:solidFill>
                <a:effectLst/>
                <a:latin typeface="MyraidPro-Regular"/>
              </a:rPr>
              <a:t>companies. </a:t>
            </a:r>
            <a:endParaRPr lang="en-US" sz="2000" b="0" i="0">
              <a:solidFill>
                <a:srgbClr val="313131"/>
              </a:solidFill>
              <a:effectLst/>
              <a:latin typeface="MyraidPro-Regular"/>
            </a:endParaRPr>
          </a:p>
          <a:p>
            <a:endParaRPr lang="en-US" sz="2000" b="0" i="0">
              <a:solidFill>
                <a:srgbClr val="313131"/>
              </a:solidFill>
              <a:effectLst/>
              <a:latin typeface="MyraidPro-Regular"/>
            </a:endParaRPr>
          </a:p>
          <a:p>
            <a:endParaRPr lang="en-US" sz="2000" b="0" i="0">
              <a:solidFill>
                <a:srgbClr val="313131"/>
              </a:solidFill>
              <a:effectLst/>
              <a:latin typeface="MyraidPro-Regular"/>
            </a:endParaRP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0152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7AEE-DD51-C845-98E6-E34C3F37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   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23734-316F-E645-9D83-0900A9737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Vinita Bali and Kiran Mazumdar Shaw are the CEO and DIRECTOR of SYNGENE PHARMA LTD.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VINITA BALI                                      KIRAN MAZUMDAR SHAW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BB3C4B7-C4F0-7046-88C1-1142A671A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090" y="3429000"/>
            <a:ext cx="2857500" cy="189547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77976E9-09E3-9D45-B828-6199DC741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901" y="3266905"/>
            <a:ext cx="2695142" cy="20575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34CD81-C9B9-F74C-BD76-AC67B27A676E}"/>
              </a:ext>
            </a:extLst>
          </p:cNvPr>
          <p:cNvSpPr txBox="1"/>
          <p:nvPr/>
        </p:nvSpPr>
        <p:spPr>
          <a:xfrm>
            <a:off x="1315720" y="5759875"/>
            <a:ext cx="7482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/>
              <a:t> Jonathan hunt, paul blackburn, professor Catherine Rosenberg, Dr. Vijay kuchroo, carl decicco, kush parmar &amp; sharmila karve.</a:t>
            </a:r>
          </a:p>
        </p:txBody>
      </p:sp>
    </p:spTree>
    <p:extLst>
      <p:ext uri="{BB962C8B-B14F-4D97-AF65-F5344CB8AC3E}">
        <p14:creationId xmlns:p14="http://schemas.microsoft.com/office/powerpoint/2010/main" val="82753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120B-809C-714F-AE2F-EC02D5D95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MANUFACTURING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923B0-43C9-F544-87B1-222107B9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32" y="2628553"/>
            <a:ext cx="8825659" cy="3416300"/>
          </a:xfrm>
        </p:spPr>
        <p:txBody>
          <a:bodyPr>
            <a:normAutofit/>
          </a:bodyPr>
          <a:lstStyle/>
          <a:p>
            <a:r>
              <a:rPr lang="en-US" sz="2000" b="0" i="0">
                <a:solidFill>
                  <a:srgbClr val="313131"/>
                </a:solidFill>
                <a:effectLst/>
                <a:latin typeface="MyraidPro-Regular"/>
              </a:rPr>
              <a:t>They</a:t>
            </a:r>
            <a:r>
              <a:rPr lang="en-GB" sz="2000" b="0" i="0">
                <a:solidFill>
                  <a:srgbClr val="313131"/>
                </a:solidFill>
                <a:effectLst/>
                <a:latin typeface="MyraidPro-Regular"/>
              </a:rPr>
              <a:t> offer clients a customized end-to-end solution to fulfil their R&amp;D and manufacturing requirements.</a:t>
            </a:r>
            <a:endParaRPr lang="en-US" sz="2000" b="0" i="0">
              <a:solidFill>
                <a:srgbClr val="313131"/>
              </a:solidFill>
              <a:effectLst/>
              <a:latin typeface="MyraidPro-Regular"/>
            </a:endParaRPr>
          </a:p>
          <a:p>
            <a:r>
              <a:rPr lang="en-US" sz="2000" b="0" i="0">
                <a:solidFill>
                  <a:srgbClr val="313131"/>
                </a:solidFill>
                <a:effectLst/>
                <a:latin typeface="MyraidPro-Regular"/>
              </a:rPr>
              <a:t>Their </a:t>
            </a:r>
            <a:r>
              <a:rPr lang="en-GB" sz="2000" b="0" i="0">
                <a:solidFill>
                  <a:srgbClr val="313131"/>
                </a:solidFill>
                <a:effectLst/>
                <a:latin typeface="MyraidPro-Regular"/>
              </a:rPr>
              <a:t>Discovery Services are supported by advanced informatics capabilities that enable faster, more efficient decision making</a:t>
            </a:r>
            <a:r>
              <a:rPr lang="en-US" sz="2000" b="0" i="0">
                <a:solidFill>
                  <a:srgbClr val="313131"/>
                </a:solidFill>
                <a:effectLst/>
                <a:latin typeface="MyraidPro-Regular"/>
              </a:rPr>
              <a:t>.</a:t>
            </a:r>
          </a:p>
          <a:p>
            <a:r>
              <a:rPr lang="en-GB" sz="2000" b="0" i="0">
                <a:solidFill>
                  <a:srgbClr val="313131"/>
                </a:solidFill>
                <a:effectLst/>
                <a:latin typeface="MyraidPro-Regular"/>
              </a:rPr>
              <a:t>Syngene undertakes manufacturing of both small molecules and large molecules.</a:t>
            </a:r>
            <a:endParaRPr lang="en-US" sz="2000" b="0" i="0">
              <a:solidFill>
                <a:srgbClr val="313131"/>
              </a:solidFill>
              <a:effectLst/>
              <a:latin typeface="MyraidPro-Regular"/>
            </a:endParaRPr>
          </a:p>
          <a:p>
            <a:r>
              <a:rPr lang="en-US" sz="2000">
                <a:solidFill>
                  <a:srgbClr val="313131"/>
                </a:solidFill>
                <a:latin typeface="MyraidPro-Regular"/>
              </a:rPr>
              <a:t>They have many type of reactors for particular reactions.</a:t>
            </a:r>
            <a:endParaRPr lang="en-US" sz="2000" b="0" i="0">
              <a:solidFill>
                <a:srgbClr val="313131"/>
              </a:solidFill>
              <a:effectLst/>
              <a:latin typeface="MyraidPro-Regular"/>
            </a:endParaRPr>
          </a:p>
          <a:p>
            <a:pPr marL="0" indent="0">
              <a:buNone/>
            </a:pPr>
            <a:endParaRPr lang="en-US" sz="2000" b="0" i="0">
              <a:solidFill>
                <a:srgbClr val="313131"/>
              </a:solidFill>
              <a:effectLst/>
              <a:latin typeface="MyraidPro-Regular"/>
            </a:endParaRPr>
          </a:p>
          <a:p>
            <a:endParaRPr lang="en-US" sz="2000" b="0" i="0">
              <a:solidFill>
                <a:srgbClr val="313131"/>
              </a:solidFill>
              <a:effectLst/>
              <a:latin typeface="MyraidPro-Regular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8403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DB4F-28FA-3447-99E6-A813D95F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 DEDICATED CENTERS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5455-6CC3-1E4A-8EF8-C90A659CD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They have developed dedicated centers for particular other pharma companies to fulfill their requirements about Research and development.</a:t>
            </a:r>
          </a:p>
          <a:p>
            <a:pPr marL="0" indent="0">
              <a:buNone/>
            </a:pPr>
            <a:r>
              <a:rPr lang="en-US" sz="2000"/>
              <a:t>1. </a:t>
            </a:r>
            <a:r>
              <a:rPr lang="en-GB" sz="2000" b="1" i="0">
                <a:effectLst/>
                <a:latin typeface="var(--e-global-typography-primary-font-family)"/>
              </a:rPr>
              <a:t>Biocon Bristol Myers Squibb Research &amp; Development Center (BBRC)</a:t>
            </a:r>
          </a:p>
          <a:p>
            <a:pPr marL="0" indent="0">
              <a:buNone/>
            </a:pPr>
            <a:r>
              <a:rPr lang="en-US" sz="2000"/>
              <a:t>2. </a:t>
            </a:r>
            <a:r>
              <a:rPr lang="en-GB" sz="2000" b="1" i="0">
                <a:effectLst/>
                <a:latin typeface="var(--e-global-typography-primary-font-family)"/>
              </a:rPr>
              <a:t>Baxter Global Research Center (BGRC)</a:t>
            </a:r>
          </a:p>
          <a:p>
            <a:pPr marL="0" indent="0">
              <a:buNone/>
            </a:pPr>
            <a:r>
              <a:rPr lang="en-US" sz="2000"/>
              <a:t>3. </a:t>
            </a:r>
            <a:r>
              <a:rPr lang="en-GB" sz="2000" b="1" i="0">
                <a:effectLst/>
                <a:latin typeface="var(--e-global-typography-primary-font-family)"/>
              </a:rPr>
              <a:t>Syngene Amgen Research And Development Center (SARC)</a:t>
            </a:r>
          </a:p>
          <a:p>
            <a:pPr marL="0" indent="0">
              <a:buNone/>
            </a:pPr>
            <a:r>
              <a:rPr lang="en-US" sz="2000"/>
              <a:t>4. </a:t>
            </a:r>
            <a:r>
              <a:rPr lang="en-GB" sz="2000" b="1" i="0">
                <a:effectLst/>
                <a:latin typeface="var(--e-global-typography-primary-font-family)"/>
              </a:rPr>
              <a:t>Herbalife Nutrition R&amp;D Center (HNRD)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>
              <a:buFont typeface="+mj-lt"/>
              <a:buAutoNum type="arabicPeriod"/>
            </a:pPr>
            <a:endParaRPr lang="en-US" b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2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97ADB-B25F-BB42-A22D-E1DE67ED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SMALL MOLECULE DRUG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D00C9-31A6-3344-AA68-E73C7CBED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56" y="2468032"/>
            <a:ext cx="8825659" cy="3416300"/>
          </a:xfrm>
        </p:spPr>
        <p:txBody>
          <a:bodyPr/>
          <a:lstStyle/>
          <a:p>
            <a:r>
              <a:rPr lang="en-GB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 drug that can enter cells easily because it has a low molecular weight. Once inside the cells</a:t>
            </a:r>
            <a:r>
              <a:rPr lang="en-US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it called small molecule drug.i</a:t>
            </a:r>
            <a:r>
              <a:rPr lang="en-GB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 can affect other molecules, such as proteins, and may cause cancer cells to die</a:t>
            </a:r>
            <a:r>
              <a:rPr lang="en-US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r>
              <a:rPr lang="en-GB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Small molecules make up 90% of pharmaceutical drugs</a:t>
            </a:r>
            <a:r>
              <a:rPr lang="en-US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r>
              <a:rPr lang="en-US" b="1">
                <a:solidFill>
                  <a:schemeClr val="tx1"/>
                </a:solidFill>
                <a:latin typeface="Roboto" panose="02000000000000000000" pitchFamily="2" charset="0"/>
              </a:rPr>
              <a:t>Examples :</a:t>
            </a:r>
            <a:endParaRPr lang="en-US">
              <a:solidFill>
                <a:schemeClr val="tx1"/>
              </a:solidFill>
              <a:latin typeface="Roboto" panose="02000000000000000000" pitchFamily="2" charset="0"/>
            </a:endParaRPr>
          </a:p>
          <a:p>
            <a:r>
              <a:rPr lang="en-US">
                <a:solidFill>
                  <a:schemeClr val="tx1"/>
                </a:solidFill>
                <a:latin typeface="Roboto" panose="02000000000000000000" pitchFamily="2" charset="0"/>
              </a:rPr>
              <a:t>1. Insulin- To control blood sugar.</a:t>
            </a:r>
          </a:p>
          <a:p>
            <a:r>
              <a:rPr lang="en-US">
                <a:solidFill>
                  <a:schemeClr val="tx1"/>
                </a:solidFill>
                <a:latin typeface="Roboto" panose="02000000000000000000" pitchFamily="2" charset="0"/>
              </a:rPr>
              <a:t>2. Aspirin- To reduce fever and relieve mild to moderate pain. </a:t>
            </a:r>
            <a:endParaRPr lang="en-US" b="1">
              <a:solidFill>
                <a:schemeClr val="tx1"/>
              </a:solidFill>
              <a:latin typeface="Roboto" panose="02000000000000000000" pitchFamily="2" charset="0"/>
            </a:endParaRPr>
          </a:p>
          <a:p>
            <a:r>
              <a:rPr lang="en-US">
                <a:solidFill>
                  <a:schemeClr val="tx1"/>
                </a:solidFill>
                <a:latin typeface="Roboto" panose="02000000000000000000" pitchFamily="2" charset="0"/>
              </a:rPr>
              <a:t>3. Antihistamines- To relieve symptoms of allergies. 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5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D115-6E22-8246-99CA-41D82E07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LARGE MOLECULE DRUG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FC3A0-763A-A44C-A960-E2AA0C121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15" y="2315894"/>
            <a:ext cx="8825659" cy="3416300"/>
          </a:xfrm>
        </p:spPr>
        <p:txBody>
          <a:bodyPr/>
          <a:lstStyle/>
          <a:p>
            <a:r>
              <a:rPr lang="en-GB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Large molecules (biologics), also called biopharmaceuticals, are a type of drugs. These are based on proteins which have a therapeutic effect. </a:t>
            </a:r>
            <a:endParaRPr lang="en-US" b="0" i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r>
              <a:rPr lang="en-US" b="1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Examples :</a:t>
            </a:r>
          </a:p>
          <a:p>
            <a:r>
              <a:rPr lang="en-US">
                <a:solidFill>
                  <a:schemeClr val="tx1"/>
                </a:solidFill>
                <a:latin typeface="Roboto" panose="02000000000000000000" pitchFamily="2" charset="0"/>
              </a:rPr>
              <a:t>1. Victoza — its </a:t>
            </a:r>
            <a:r>
              <a:rPr lang="en-GB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an injectable medicine used </a:t>
            </a:r>
            <a:r>
              <a:rPr lang="en-US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to help lower blood sugar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Roboto" panose="02000000000000000000" pitchFamily="2" charset="0"/>
              </a:rPr>
              <a:t>                            </a:t>
            </a:r>
            <a:r>
              <a:rPr lang="en-US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in adults.</a:t>
            </a:r>
            <a:endParaRPr lang="en-US">
              <a:solidFill>
                <a:schemeClr val="tx1"/>
              </a:solidFill>
              <a:latin typeface="Roboto" panose="02000000000000000000" pitchFamily="2" charset="0"/>
            </a:endParaRPr>
          </a:p>
          <a:p>
            <a:r>
              <a:rPr lang="en-US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2. </a:t>
            </a:r>
            <a:r>
              <a:rPr lang="en-US">
                <a:solidFill>
                  <a:schemeClr val="tx1"/>
                </a:solidFill>
                <a:latin typeface="Roboto" panose="02000000000000000000" pitchFamily="2" charset="0"/>
              </a:rPr>
              <a:t>Rebif — it </a:t>
            </a:r>
            <a:r>
              <a:rPr lang="en-GB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help</a:t>
            </a:r>
            <a:r>
              <a:rPr lang="en-US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 </a:t>
            </a:r>
            <a:r>
              <a:rPr lang="en-GB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the body fight viral infections</a:t>
            </a:r>
            <a:r>
              <a:rPr lang="en-US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</a:t>
            </a:r>
            <a:endParaRPr lang="en-US">
              <a:solidFill>
                <a:schemeClr val="tx1"/>
              </a:solidFill>
              <a:latin typeface="Roboto" panose="02000000000000000000" pitchFamily="2" charset="0"/>
            </a:endParaRPr>
          </a:p>
          <a:p>
            <a:r>
              <a:rPr lang="en-US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3. Levemir — </a:t>
            </a:r>
            <a:r>
              <a:rPr lang="en-GB" b="0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Levemir is a prescription medicine used to </a:t>
            </a:r>
            <a:r>
              <a:rPr lang="en-GB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treat the symptoms of </a:t>
            </a:r>
            <a:r>
              <a:rPr lang="en-US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                                  .                      </a:t>
            </a:r>
            <a:r>
              <a:rPr lang="en-GB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Type I or II Diabetes Mellitus</a:t>
            </a:r>
            <a:r>
              <a:rPr lang="en-US" i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9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B987-8429-F34B-8B6C-E5247814A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539" y="408214"/>
            <a:ext cx="9722922" cy="1707078"/>
          </a:xfrm>
        </p:spPr>
        <p:txBody>
          <a:bodyPr/>
          <a:lstStyle/>
          <a:p>
            <a:r>
              <a:rPr lang="en-US"/>
              <a:t>SYNGENE’S EFFORTS TO FIGHT AGAINST COVID-19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8C0C5-451A-4D44-9F4E-11CED016A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523" y="2399392"/>
            <a:ext cx="8825659" cy="3416300"/>
          </a:xfrm>
        </p:spPr>
        <p:txBody>
          <a:bodyPr>
            <a:normAutofit/>
          </a:bodyPr>
          <a:lstStyle/>
          <a:p>
            <a:r>
              <a:rPr lang="en-US" sz="2000"/>
              <a:t>Syngene is a voluntary license holder from Gilead for manufacture and sale of Remdesivir for COVID-19 patients.</a:t>
            </a:r>
          </a:p>
          <a:p>
            <a:r>
              <a:rPr lang="en-US" sz="2000"/>
              <a:t>From April 21, 2021 to June 6, 2021, Syngene has manufactured and supplied </a:t>
            </a:r>
            <a:r>
              <a:rPr lang="en-US" sz="2000" b="1"/>
              <a:t>1,29,755</a:t>
            </a:r>
            <a:r>
              <a:rPr lang="en-US" sz="2000"/>
              <a:t> Remdesivir lyophilised injections to the State of Maharashtra through its distribution partners .</a:t>
            </a:r>
          </a:p>
        </p:txBody>
      </p:sp>
    </p:spTree>
    <p:extLst>
      <p:ext uri="{BB962C8B-B14F-4D97-AF65-F5344CB8AC3E}">
        <p14:creationId xmlns:p14="http://schemas.microsoft.com/office/powerpoint/2010/main" val="360762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FEE0-F3B5-0D49-A7D3-C2498060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       FINANCIAL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8C9DA-853C-3642-B496-4858FBAA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35" y="2468032"/>
            <a:ext cx="8825659" cy="3416300"/>
          </a:xfrm>
        </p:spPr>
        <p:txBody>
          <a:bodyPr/>
          <a:lstStyle/>
          <a:p>
            <a:r>
              <a:rPr lang="en-US"/>
              <a:t>Here is a summary of financial information of SYNGENE INTERNATIONAL LIMITED for the financial year ending on 31 March, 2021.</a:t>
            </a:r>
          </a:p>
          <a:p>
            <a:r>
              <a:rPr lang="en-US"/>
              <a:t>Revenue / turnover of SYNGENE INTERNATIONAL LIMITED is Over INR 500 cr.</a:t>
            </a:r>
          </a:p>
          <a:p>
            <a:r>
              <a:rPr lang="en-US"/>
              <a:t>Current share price of syngene pharma is 599 ₹.</a:t>
            </a:r>
          </a:p>
          <a:p>
            <a:r>
              <a:rPr lang="en-US"/>
              <a:t>Net worth of the company has increased by 10.52 %.</a:t>
            </a:r>
          </a:p>
          <a:p>
            <a:r>
              <a:rPr lang="en-US"/>
              <a:t>EBITDA of the company has increased by 15.14 %.</a:t>
            </a:r>
          </a:p>
          <a:p>
            <a:r>
              <a:rPr lang="en-US"/>
              <a:t>Total assets of the company has increased by 12.42 %.</a:t>
            </a:r>
          </a:p>
          <a:p>
            <a:r>
              <a:rPr lang="en-US"/>
              <a:t>Liabilities of the company has increased by 36.45 %.</a:t>
            </a:r>
          </a:p>
        </p:txBody>
      </p:sp>
    </p:spTree>
    <p:extLst>
      <p:ext uri="{BB962C8B-B14F-4D97-AF65-F5344CB8AC3E}">
        <p14:creationId xmlns:p14="http://schemas.microsoft.com/office/powerpoint/2010/main" val="587054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TF10001029</vt:lpstr>
      <vt:lpstr> Shree M.&amp;N. Virani science college (Autonomous)</vt:lpstr>
      <vt:lpstr>                                 DETAIL</vt:lpstr>
      <vt:lpstr>                         MANAGEMENT </vt:lpstr>
      <vt:lpstr>                     MANUFACTURING </vt:lpstr>
      <vt:lpstr>                      DEDICATED CENTERS </vt:lpstr>
      <vt:lpstr>                    SMALL MOLECULE DRUG</vt:lpstr>
      <vt:lpstr>                  LARGE MOLECULE DRUG</vt:lpstr>
      <vt:lpstr>SYNGENE’S EFFORTS TO FIGHT AGAINST COVID-19        </vt:lpstr>
      <vt:lpstr>                            FINANCIAL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SYNGENE PHARMA. LTD.</dc:title>
  <dc:creator>Unknown User</dc:creator>
  <cp:lastModifiedBy>919016280956</cp:lastModifiedBy>
  <cp:revision>12</cp:revision>
  <dcterms:created xsi:type="dcterms:W3CDTF">2021-09-07T09:11:03Z</dcterms:created>
  <dcterms:modified xsi:type="dcterms:W3CDTF">2021-10-11T00:31:54Z</dcterms:modified>
</cp:coreProperties>
</file>