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B8316F-6914-414A-B4BE-053C0F1EF478}">
          <p14:sldIdLst>
            <p14:sldId id="256"/>
            <p14:sldId id="257"/>
            <p14:sldId id="258"/>
            <p14:sldId id="259"/>
            <p14:sldId id="260"/>
            <p14:sldId id="262"/>
            <p14:sldId id="261"/>
          </p14:sldIdLst>
        </p14:section>
        <p14:section name="Untitled Section" id="{02468300-C4CB-48A8-A1BC-09AEAD8B5210}">
          <p14:sldIdLst>
            <p14:sldId id="263"/>
            <p14:sldId id="264"/>
            <p14:sldId id="265"/>
            <p14:sldId id="266"/>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1" d="100"/>
          <a:sy n="81"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41CD9-0A0B-4C19-A08E-CFBDD2B55A85}"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8762973-5D0A-4F03-941D-0893E5CDF12D}">
      <dgm:prSet/>
      <dgm:spPr/>
      <dgm:t>
        <a:bodyPr/>
        <a:lstStyle/>
        <a:p>
          <a:r>
            <a:rPr lang="en-US"/>
            <a:t>Mercury.</a:t>
          </a:r>
        </a:p>
      </dgm:t>
    </dgm:pt>
    <dgm:pt modelId="{A43489C3-CAB4-4EE3-9DA1-48E2ED402E6A}" type="parTrans" cxnId="{C868AD65-1A90-45C9-A680-B88C10764F8D}">
      <dgm:prSet/>
      <dgm:spPr/>
      <dgm:t>
        <a:bodyPr/>
        <a:lstStyle/>
        <a:p>
          <a:endParaRPr lang="en-US"/>
        </a:p>
      </dgm:t>
    </dgm:pt>
    <dgm:pt modelId="{B6064B2D-E982-4C21-BDCA-BD0095728396}" type="sibTrans" cxnId="{C868AD65-1A90-45C9-A680-B88C10764F8D}">
      <dgm:prSet/>
      <dgm:spPr/>
      <dgm:t>
        <a:bodyPr/>
        <a:lstStyle/>
        <a:p>
          <a:endParaRPr lang="en-US"/>
        </a:p>
      </dgm:t>
    </dgm:pt>
    <dgm:pt modelId="{D0486B3D-4926-4CA8-9F92-5F5BDF2722EC}">
      <dgm:prSet/>
      <dgm:spPr/>
      <dgm:t>
        <a:bodyPr/>
        <a:lstStyle/>
        <a:p>
          <a:r>
            <a:rPr lang="en-US"/>
            <a:t>Cleaning Machine. </a:t>
          </a:r>
        </a:p>
      </dgm:t>
    </dgm:pt>
    <dgm:pt modelId="{8D9A5DB3-ED40-4475-B1CF-908DCAC8C4B9}" type="sibTrans" cxnId="{7A6EDC21-0DF5-4E6E-B7E0-D161366E72C8}">
      <dgm:prSet/>
      <dgm:spPr/>
      <dgm:t>
        <a:bodyPr/>
        <a:lstStyle/>
        <a:p>
          <a:endParaRPr lang="en-US"/>
        </a:p>
      </dgm:t>
    </dgm:pt>
    <dgm:pt modelId="{A7E11683-EF9E-4C12-9D87-DA4A7E34F466}" type="parTrans" cxnId="{7A6EDC21-0DF5-4E6E-B7E0-D161366E72C8}">
      <dgm:prSet/>
      <dgm:spPr/>
      <dgm:t>
        <a:bodyPr/>
        <a:lstStyle/>
        <a:p>
          <a:endParaRPr lang="en-US"/>
        </a:p>
      </dgm:t>
    </dgm:pt>
    <dgm:pt modelId="{B4967CA7-247B-432C-84DC-B31F84AC5735}">
      <dgm:prSet/>
      <dgm:spPr/>
      <dgm:t>
        <a:bodyPr/>
        <a:lstStyle/>
        <a:p>
          <a:r>
            <a:rPr lang="en-US"/>
            <a:t>Bitter Kola.</a:t>
          </a:r>
        </a:p>
      </dgm:t>
    </dgm:pt>
    <dgm:pt modelId="{1A466B17-7A04-4225-88A8-C0B3349EEA88}" type="sibTrans" cxnId="{83CEFF8F-E0C5-453D-808C-C4631708EDAD}">
      <dgm:prSet/>
      <dgm:spPr/>
      <dgm:t>
        <a:bodyPr/>
        <a:lstStyle/>
        <a:p>
          <a:endParaRPr lang="en-US"/>
        </a:p>
      </dgm:t>
    </dgm:pt>
    <dgm:pt modelId="{BC3E0CAB-B485-4F46-A841-5A6D533A7A5F}" type="parTrans" cxnId="{83CEFF8F-E0C5-453D-808C-C4631708EDAD}">
      <dgm:prSet/>
      <dgm:spPr/>
      <dgm:t>
        <a:bodyPr/>
        <a:lstStyle/>
        <a:p>
          <a:endParaRPr lang="en-US"/>
        </a:p>
      </dgm:t>
    </dgm:pt>
    <dgm:pt modelId="{47571B96-F9F8-4EE8-8EB6-2D3F08376F36}">
      <dgm:prSet/>
      <dgm:spPr/>
      <dgm:t>
        <a:bodyPr/>
        <a:lstStyle/>
        <a:p>
          <a:r>
            <a:rPr lang="en-US"/>
            <a:t>Insulin syringe.</a:t>
          </a:r>
        </a:p>
      </dgm:t>
    </dgm:pt>
    <dgm:pt modelId="{F8322F5C-B213-42F8-843C-46AD06A6E0F1}" type="sibTrans" cxnId="{D0D9A166-91A7-409D-B221-FD6C1636D470}">
      <dgm:prSet/>
      <dgm:spPr/>
      <dgm:t>
        <a:bodyPr/>
        <a:lstStyle/>
        <a:p>
          <a:endParaRPr lang="en-US"/>
        </a:p>
      </dgm:t>
    </dgm:pt>
    <dgm:pt modelId="{9D354F78-B088-493C-8B01-2C66C55ED6C5}" type="parTrans" cxnId="{D0D9A166-91A7-409D-B221-FD6C1636D470}">
      <dgm:prSet/>
      <dgm:spPr/>
      <dgm:t>
        <a:bodyPr/>
        <a:lstStyle/>
        <a:p>
          <a:endParaRPr lang="en-US"/>
        </a:p>
      </dgm:t>
    </dgm:pt>
    <dgm:pt modelId="{FA5FC890-20AD-4FF6-B004-D77C132A8D0D}">
      <dgm:prSet/>
      <dgm:spPr/>
      <dgm:t>
        <a:bodyPr/>
        <a:lstStyle/>
        <a:p>
          <a:r>
            <a:rPr lang="en-US"/>
            <a:t>Activatiom powder.</a:t>
          </a:r>
        </a:p>
      </dgm:t>
    </dgm:pt>
    <dgm:pt modelId="{20104523-19C7-4961-9806-A84BD8154A4B}" type="sibTrans" cxnId="{776AB14D-9BB8-417C-BAAA-C596DEFDB67D}">
      <dgm:prSet/>
      <dgm:spPr/>
      <dgm:t>
        <a:bodyPr/>
        <a:lstStyle/>
        <a:p>
          <a:endParaRPr lang="en-US"/>
        </a:p>
      </dgm:t>
    </dgm:pt>
    <dgm:pt modelId="{CAFF07EF-CC65-441C-8B00-CD756E60BD78}" type="parTrans" cxnId="{776AB14D-9BB8-417C-BAAA-C596DEFDB67D}">
      <dgm:prSet/>
      <dgm:spPr/>
      <dgm:t>
        <a:bodyPr/>
        <a:lstStyle/>
        <a:p>
          <a:endParaRPr lang="en-US"/>
        </a:p>
      </dgm:t>
    </dgm:pt>
    <dgm:pt modelId="{D3B46E54-B2EA-48FB-BA78-A4FA8C571C65}">
      <dgm:prSet/>
      <dgm:spPr/>
      <dgm:t>
        <a:bodyPr/>
        <a:lstStyle/>
        <a:p>
          <a:r>
            <a:rPr lang="en-US" dirty="0"/>
            <a:t>Oral liquids</a:t>
          </a:r>
        </a:p>
      </dgm:t>
    </dgm:pt>
    <dgm:pt modelId="{DA20B197-56C1-4943-94B4-0BEDA19A6F6F}" type="sibTrans" cxnId="{3611C4B9-472A-47BE-90A8-3A9EDFB7D262}">
      <dgm:prSet/>
      <dgm:spPr/>
      <dgm:t>
        <a:bodyPr/>
        <a:lstStyle/>
        <a:p>
          <a:endParaRPr lang="en-US"/>
        </a:p>
      </dgm:t>
    </dgm:pt>
    <dgm:pt modelId="{EB688BC0-DB87-44E6-9159-BF90A7CF87C6}" type="parTrans" cxnId="{3611C4B9-472A-47BE-90A8-3A9EDFB7D262}">
      <dgm:prSet/>
      <dgm:spPr/>
      <dgm:t>
        <a:bodyPr/>
        <a:lstStyle/>
        <a:p>
          <a:endParaRPr lang="en-US"/>
        </a:p>
      </dgm:t>
    </dgm:pt>
    <dgm:pt modelId="{561DBA9E-4A9C-47C7-AE63-20152D088501}" type="pres">
      <dgm:prSet presAssocID="{22441CD9-0A0B-4C19-A08E-CFBDD2B55A85}" presName="linear" presStyleCnt="0">
        <dgm:presLayoutVars>
          <dgm:animLvl val="lvl"/>
          <dgm:resizeHandles val="exact"/>
        </dgm:presLayoutVars>
      </dgm:prSet>
      <dgm:spPr/>
    </dgm:pt>
    <dgm:pt modelId="{C8C5ED42-0C81-419A-9526-12CBEEE8A32B}" type="pres">
      <dgm:prSet presAssocID="{D8762973-5D0A-4F03-941D-0893E5CDF12D}" presName="parentText" presStyleLbl="node1" presStyleIdx="0" presStyleCnt="6" custScaleX="68974" custLinFactNeighborX="-24507" custLinFactNeighborY="-19874">
        <dgm:presLayoutVars>
          <dgm:chMax val="0"/>
          <dgm:bulletEnabled val="1"/>
        </dgm:presLayoutVars>
      </dgm:prSet>
      <dgm:spPr/>
    </dgm:pt>
    <dgm:pt modelId="{04FA0C65-3D70-468A-8983-1CDBBC44D531}" type="pres">
      <dgm:prSet presAssocID="{B6064B2D-E982-4C21-BDCA-BD0095728396}" presName="spacer" presStyleCnt="0"/>
      <dgm:spPr/>
    </dgm:pt>
    <dgm:pt modelId="{700BC6BF-DAE8-42E6-8EC6-BC9176CA33D6}" type="pres">
      <dgm:prSet presAssocID="{D0486B3D-4926-4CA8-9F92-5F5BDF2722EC}" presName="parentText" presStyleLbl="node1" presStyleIdx="1" presStyleCnt="6" custScaleX="68402" custLinFactNeighborX="-15411" custLinFactNeighborY="-1106">
        <dgm:presLayoutVars>
          <dgm:chMax val="0"/>
          <dgm:bulletEnabled val="1"/>
        </dgm:presLayoutVars>
      </dgm:prSet>
      <dgm:spPr/>
    </dgm:pt>
    <dgm:pt modelId="{0537CD04-A2E2-4E59-90CA-4C65CB178AD7}" type="pres">
      <dgm:prSet presAssocID="{8D9A5DB3-ED40-4475-B1CF-908DCAC8C4B9}" presName="spacer" presStyleCnt="0"/>
      <dgm:spPr/>
    </dgm:pt>
    <dgm:pt modelId="{07B725F2-16EB-407A-B2ED-26737BE23641}" type="pres">
      <dgm:prSet presAssocID="{B4967CA7-247B-432C-84DC-B31F84AC5735}" presName="parentText" presStyleLbl="node1" presStyleIdx="2" presStyleCnt="6" custScaleX="69161" custLinFactNeighborX="-15419" custLinFactNeighborY="-6057">
        <dgm:presLayoutVars>
          <dgm:chMax val="0"/>
          <dgm:bulletEnabled val="1"/>
        </dgm:presLayoutVars>
      </dgm:prSet>
      <dgm:spPr/>
    </dgm:pt>
    <dgm:pt modelId="{77FDFE83-7776-4677-B255-5004078AECA8}" type="pres">
      <dgm:prSet presAssocID="{1A466B17-7A04-4225-88A8-C0B3349EEA88}" presName="spacer" presStyleCnt="0"/>
      <dgm:spPr/>
    </dgm:pt>
    <dgm:pt modelId="{60966264-E086-450C-B653-2C17D681152C}" type="pres">
      <dgm:prSet presAssocID="{47571B96-F9F8-4EE8-8EB6-2D3F08376F36}" presName="parentText" presStyleLbl="node1" presStyleIdx="3" presStyleCnt="6" custScaleX="68805" custLinFactNeighborX="-15531" custLinFactNeighborY="-17293">
        <dgm:presLayoutVars>
          <dgm:chMax val="0"/>
          <dgm:bulletEnabled val="1"/>
        </dgm:presLayoutVars>
      </dgm:prSet>
      <dgm:spPr/>
    </dgm:pt>
    <dgm:pt modelId="{26F96B33-4F1A-47D1-B81F-4BE971B5C2B1}" type="pres">
      <dgm:prSet presAssocID="{F8322F5C-B213-42F8-843C-46AD06A6E0F1}" presName="spacer" presStyleCnt="0"/>
      <dgm:spPr/>
    </dgm:pt>
    <dgm:pt modelId="{8935E1E8-6D2D-4ACE-A7FC-A07FE4560193}" type="pres">
      <dgm:prSet presAssocID="{FA5FC890-20AD-4FF6-B004-D77C132A8D0D}" presName="parentText" presStyleLbl="node1" presStyleIdx="4" presStyleCnt="6" custScaleX="68243" custLinFactNeighborX="-15845">
        <dgm:presLayoutVars>
          <dgm:chMax val="0"/>
          <dgm:bulletEnabled val="1"/>
        </dgm:presLayoutVars>
      </dgm:prSet>
      <dgm:spPr/>
    </dgm:pt>
    <dgm:pt modelId="{E359CE88-CC5C-40DF-9770-7C8423CCD85F}" type="pres">
      <dgm:prSet presAssocID="{20104523-19C7-4961-9806-A84BD8154A4B}" presName="spacer" presStyleCnt="0"/>
      <dgm:spPr/>
    </dgm:pt>
    <dgm:pt modelId="{DF1540AC-1E45-40C3-AE2E-5876DE58AB02}" type="pres">
      <dgm:prSet presAssocID="{D3B46E54-B2EA-48FB-BA78-A4FA8C571C65}" presName="parentText" presStyleLbl="node1" presStyleIdx="5" presStyleCnt="6" custFlipVert="0" custScaleX="68420" custScaleY="94535" custLinFactNeighborX="-15549" custLinFactNeighborY="18118">
        <dgm:presLayoutVars>
          <dgm:chMax val="0"/>
          <dgm:bulletEnabled val="1"/>
        </dgm:presLayoutVars>
      </dgm:prSet>
      <dgm:spPr/>
    </dgm:pt>
  </dgm:ptLst>
  <dgm:cxnLst>
    <dgm:cxn modelId="{7A6EDC21-0DF5-4E6E-B7E0-D161366E72C8}" srcId="{22441CD9-0A0B-4C19-A08E-CFBDD2B55A85}" destId="{D0486B3D-4926-4CA8-9F92-5F5BDF2722EC}" srcOrd="1" destOrd="0" parTransId="{A7E11683-EF9E-4C12-9D87-DA4A7E34F466}" sibTransId="{8D9A5DB3-ED40-4475-B1CF-908DCAC8C4B9}"/>
    <dgm:cxn modelId="{7D488E28-9D9F-43B5-99C4-58DB5A5830CE}" type="presOf" srcId="{FA5FC890-20AD-4FF6-B004-D77C132A8D0D}" destId="{8935E1E8-6D2D-4ACE-A7FC-A07FE4560193}" srcOrd="0" destOrd="0" presId="urn:microsoft.com/office/officeart/2005/8/layout/vList2"/>
    <dgm:cxn modelId="{EF57192D-5349-40AB-9A65-F31F7B0E29EF}" type="presOf" srcId="{D3B46E54-B2EA-48FB-BA78-A4FA8C571C65}" destId="{DF1540AC-1E45-40C3-AE2E-5876DE58AB02}" srcOrd="0" destOrd="0" presId="urn:microsoft.com/office/officeart/2005/8/layout/vList2"/>
    <dgm:cxn modelId="{2BEB163D-6C39-4063-8AF4-A2755CD61F5C}" type="presOf" srcId="{B4967CA7-247B-432C-84DC-B31F84AC5735}" destId="{07B725F2-16EB-407A-B2ED-26737BE23641}" srcOrd="0" destOrd="0" presId="urn:microsoft.com/office/officeart/2005/8/layout/vList2"/>
    <dgm:cxn modelId="{C868AD65-1A90-45C9-A680-B88C10764F8D}" srcId="{22441CD9-0A0B-4C19-A08E-CFBDD2B55A85}" destId="{D8762973-5D0A-4F03-941D-0893E5CDF12D}" srcOrd="0" destOrd="0" parTransId="{A43489C3-CAB4-4EE3-9DA1-48E2ED402E6A}" sibTransId="{B6064B2D-E982-4C21-BDCA-BD0095728396}"/>
    <dgm:cxn modelId="{D0D9A166-91A7-409D-B221-FD6C1636D470}" srcId="{22441CD9-0A0B-4C19-A08E-CFBDD2B55A85}" destId="{47571B96-F9F8-4EE8-8EB6-2D3F08376F36}" srcOrd="3" destOrd="0" parTransId="{9D354F78-B088-493C-8B01-2C66C55ED6C5}" sibTransId="{F8322F5C-B213-42F8-843C-46AD06A6E0F1}"/>
    <dgm:cxn modelId="{420A2147-9800-490A-93C8-9CFAE068AC64}" type="presOf" srcId="{D8762973-5D0A-4F03-941D-0893E5CDF12D}" destId="{C8C5ED42-0C81-419A-9526-12CBEEE8A32B}" srcOrd="0" destOrd="0" presId="urn:microsoft.com/office/officeart/2005/8/layout/vList2"/>
    <dgm:cxn modelId="{101BA349-7B4F-4D98-A3A9-3CC92BC08F24}" type="presOf" srcId="{22441CD9-0A0B-4C19-A08E-CFBDD2B55A85}" destId="{561DBA9E-4A9C-47C7-AE63-20152D088501}" srcOrd="0" destOrd="0" presId="urn:microsoft.com/office/officeart/2005/8/layout/vList2"/>
    <dgm:cxn modelId="{776AB14D-9BB8-417C-BAAA-C596DEFDB67D}" srcId="{22441CD9-0A0B-4C19-A08E-CFBDD2B55A85}" destId="{FA5FC890-20AD-4FF6-B004-D77C132A8D0D}" srcOrd="4" destOrd="0" parTransId="{CAFF07EF-CC65-441C-8B00-CD756E60BD78}" sibTransId="{20104523-19C7-4961-9806-A84BD8154A4B}"/>
    <dgm:cxn modelId="{0A4DB27E-8EA9-405B-A137-EB4D9C3D7E6E}" type="presOf" srcId="{D0486B3D-4926-4CA8-9F92-5F5BDF2722EC}" destId="{700BC6BF-DAE8-42E6-8EC6-BC9176CA33D6}" srcOrd="0" destOrd="0" presId="urn:microsoft.com/office/officeart/2005/8/layout/vList2"/>
    <dgm:cxn modelId="{83CEFF8F-E0C5-453D-808C-C4631708EDAD}" srcId="{22441CD9-0A0B-4C19-A08E-CFBDD2B55A85}" destId="{B4967CA7-247B-432C-84DC-B31F84AC5735}" srcOrd="2" destOrd="0" parTransId="{BC3E0CAB-B485-4F46-A841-5A6D533A7A5F}" sibTransId="{1A466B17-7A04-4225-88A8-C0B3349EEA88}"/>
    <dgm:cxn modelId="{75FE4793-72C3-4822-8587-ABBF8329EA4A}" type="presOf" srcId="{47571B96-F9F8-4EE8-8EB6-2D3F08376F36}" destId="{60966264-E086-450C-B653-2C17D681152C}" srcOrd="0" destOrd="0" presId="urn:microsoft.com/office/officeart/2005/8/layout/vList2"/>
    <dgm:cxn modelId="{3611C4B9-472A-47BE-90A8-3A9EDFB7D262}" srcId="{22441CD9-0A0B-4C19-A08E-CFBDD2B55A85}" destId="{D3B46E54-B2EA-48FB-BA78-A4FA8C571C65}" srcOrd="5" destOrd="0" parTransId="{EB688BC0-DB87-44E6-9159-BF90A7CF87C6}" sibTransId="{DA20B197-56C1-4943-94B4-0BEDA19A6F6F}"/>
    <dgm:cxn modelId="{86CE94F6-7A1A-42C5-851C-A98FBCAB91AA}" type="presParOf" srcId="{561DBA9E-4A9C-47C7-AE63-20152D088501}" destId="{C8C5ED42-0C81-419A-9526-12CBEEE8A32B}" srcOrd="0" destOrd="0" presId="urn:microsoft.com/office/officeart/2005/8/layout/vList2"/>
    <dgm:cxn modelId="{3E717DE8-7D31-4F43-9D8C-671354C16E69}" type="presParOf" srcId="{561DBA9E-4A9C-47C7-AE63-20152D088501}" destId="{04FA0C65-3D70-468A-8983-1CDBBC44D531}" srcOrd="1" destOrd="0" presId="urn:microsoft.com/office/officeart/2005/8/layout/vList2"/>
    <dgm:cxn modelId="{D7C13ACF-0595-43B4-8D3D-EF9945AD0DD5}" type="presParOf" srcId="{561DBA9E-4A9C-47C7-AE63-20152D088501}" destId="{700BC6BF-DAE8-42E6-8EC6-BC9176CA33D6}" srcOrd="2" destOrd="0" presId="urn:microsoft.com/office/officeart/2005/8/layout/vList2"/>
    <dgm:cxn modelId="{C99F84E4-8C5A-4AFD-9107-78794957C1F6}" type="presParOf" srcId="{561DBA9E-4A9C-47C7-AE63-20152D088501}" destId="{0537CD04-A2E2-4E59-90CA-4C65CB178AD7}" srcOrd="3" destOrd="0" presId="urn:microsoft.com/office/officeart/2005/8/layout/vList2"/>
    <dgm:cxn modelId="{BB08FDD6-6788-44B2-AD58-9ADB143B7B9F}" type="presParOf" srcId="{561DBA9E-4A9C-47C7-AE63-20152D088501}" destId="{07B725F2-16EB-407A-B2ED-26737BE23641}" srcOrd="4" destOrd="0" presId="urn:microsoft.com/office/officeart/2005/8/layout/vList2"/>
    <dgm:cxn modelId="{61A8C9F7-3C2E-4B92-B839-983285BFF415}" type="presParOf" srcId="{561DBA9E-4A9C-47C7-AE63-20152D088501}" destId="{77FDFE83-7776-4677-B255-5004078AECA8}" srcOrd="5" destOrd="0" presId="urn:microsoft.com/office/officeart/2005/8/layout/vList2"/>
    <dgm:cxn modelId="{03059C3D-E6BA-476C-A617-6293941B3685}" type="presParOf" srcId="{561DBA9E-4A9C-47C7-AE63-20152D088501}" destId="{60966264-E086-450C-B653-2C17D681152C}" srcOrd="6" destOrd="0" presId="urn:microsoft.com/office/officeart/2005/8/layout/vList2"/>
    <dgm:cxn modelId="{DD89C8FA-8EB0-43A0-AD97-3FAFDDAA06E9}" type="presParOf" srcId="{561DBA9E-4A9C-47C7-AE63-20152D088501}" destId="{26F96B33-4F1A-47D1-B81F-4BE971B5C2B1}" srcOrd="7" destOrd="0" presId="urn:microsoft.com/office/officeart/2005/8/layout/vList2"/>
    <dgm:cxn modelId="{E6C24E24-5CF8-4361-9AFE-1A49444678F1}" type="presParOf" srcId="{561DBA9E-4A9C-47C7-AE63-20152D088501}" destId="{8935E1E8-6D2D-4ACE-A7FC-A07FE4560193}" srcOrd="8" destOrd="0" presId="urn:microsoft.com/office/officeart/2005/8/layout/vList2"/>
    <dgm:cxn modelId="{32C51AAA-3EAF-438E-9E7C-2792825EC1D1}" type="presParOf" srcId="{561DBA9E-4A9C-47C7-AE63-20152D088501}" destId="{E359CE88-CC5C-40DF-9770-7C8423CCD85F}" srcOrd="9" destOrd="0" presId="urn:microsoft.com/office/officeart/2005/8/layout/vList2"/>
    <dgm:cxn modelId="{11413597-60C5-4E65-AB5D-BA653AE89560}" type="presParOf" srcId="{561DBA9E-4A9C-47C7-AE63-20152D088501}" destId="{DF1540AC-1E45-40C3-AE2E-5876DE58AB0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25EFA-AFFC-4357-A0E2-CE7C2F9A8A94}"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US"/>
        </a:p>
      </dgm:t>
    </dgm:pt>
    <dgm:pt modelId="{F7714981-D239-4689-BA2E-A0ED45A113EC}">
      <dgm:prSet/>
      <dgm:spPr/>
      <dgm:t>
        <a:bodyPr/>
        <a:lstStyle/>
        <a:p>
          <a:r>
            <a:rPr lang="en-US" dirty="0"/>
            <a:t>SUVN-502 is a novel, potent, safe, highly selective and orally active antagonist at a central nervous system serotonin receptor site 5-HT6 intended for treatment of cognitive disorders such as Alzheimer's and Schizophrenia, an unmet medical need. </a:t>
          </a:r>
        </a:p>
      </dgm:t>
    </dgm:pt>
    <dgm:pt modelId="{7F851933-1BAB-47C8-BFAD-EC91480DB5CB}" type="parTrans" cxnId="{91C28CB4-DAC2-48D5-8474-9644D18F708F}">
      <dgm:prSet/>
      <dgm:spPr/>
      <dgm:t>
        <a:bodyPr/>
        <a:lstStyle/>
        <a:p>
          <a:endParaRPr lang="en-US"/>
        </a:p>
      </dgm:t>
    </dgm:pt>
    <dgm:pt modelId="{1D294D29-DEE8-4FA4-9AA6-B258EA69A4B0}" type="sibTrans" cxnId="{91C28CB4-DAC2-48D5-8474-9644D18F708F}">
      <dgm:prSet/>
      <dgm:spPr/>
      <dgm:t>
        <a:bodyPr/>
        <a:lstStyle/>
        <a:p>
          <a:endParaRPr lang="en-US"/>
        </a:p>
      </dgm:t>
    </dgm:pt>
    <dgm:pt modelId="{748C378A-0D2F-4046-895C-2914C64B701A}" type="pres">
      <dgm:prSet presAssocID="{59D25EFA-AFFC-4357-A0E2-CE7C2F9A8A94}" presName="linear" presStyleCnt="0">
        <dgm:presLayoutVars>
          <dgm:animLvl val="lvl"/>
          <dgm:resizeHandles val="exact"/>
        </dgm:presLayoutVars>
      </dgm:prSet>
      <dgm:spPr/>
    </dgm:pt>
    <dgm:pt modelId="{07284F33-39CB-499E-80E4-95C7BDC48105}" type="pres">
      <dgm:prSet presAssocID="{F7714981-D239-4689-BA2E-A0ED45A113EC}" presName="parentText" presStyleLbl="node1" presStyleIdx="0" presStyleCnt="1">
        <dgm:presLayoutVars>
          <dgm:chMax val="0"/>
          <dgm:bulletEnabled val="1"/>
        </dgm:presLayoutVars>
      </dgm:prSet>
      <dgm:spPr/>
    </dgm:pt>
  </dgm:ptLst>
  <dgm:cxnLst>
    <dgm:cxn modelId="{07120375-75B2-46ED-8BCF-FD6C21813830}" type="presOf" srcId="{F7714981-D239-4689-BA2E-A0ED45A113EC}" destId="{07284F33-39CB-499E-80E4-95C7BDC48105}" srcOrd="0" destOrd="0" presId="urn:microsoft.com/office/officeart/2005/8/layout/vList2"/>
    <dgm:cxn modelId="{91C28CB4-DAC2-48D5-8474-9644D18F708F}" srcId="{59D25EFA-AFFC-4357-A0E2-CE7C2F9A8A94}" destId="{F7714981-D239-4689-BA2E-A0ED45A113EC}" srcOrd="0" destOrd="0" parTransId="{7F851933-1BAB-47C8-BFAD-EC91480DB5CB}" sibTransId="{1D294D29-DEE8-4FA4-9AA6-B258EA69A4B0}"/>
    <dgm:cxn modelId="{B16191FD-5C78-4F7A-8213-0F824145FB50}" type="presOf" srcId="{59D25EFA-AFFC-4357-A0E2-CE7C2F9A8A94}" destId="{748C378A-0D2F-4046-895C-2914C64B701A}" srcOrd="0" destOrd="0" presId="urn:microsoft.com/office/officeart/2005/8/layout/vList2"/>
    <dgm:cxn modelId="{4E660F55-11D1-4AF0-89E9-1A2BF517F18B}" type="presParOf" srcId="{748C378A-0D2F-4046-895C-2914C64B701A}" destId="{07284F33-39CB-499E-80E4-95C7BDC4810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D5D0B-70EF-4BB6-9FA9-35A40328F95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0644BFD-EFBB-45AE-AF19-0723BF05F785}">
      <dgm:prSet/>
      <dgm:spPr/>
      <dgm:t>
        <a:bodyPr/>
        <a:lstStyle/>
        <a:p>
          <a:r>
            <a:rPr lang="en-US" b="0" dirty="0"/>
            <a:t>C21H24BrN3O3S</a:t>
          </a:r>
          <a:endParaRPr lang="en-US" dirty="0"/>
        </a:p>
      </dgm:t>
    </dgm:pt>
    <dgm:pt modelId="{BEF68247-18E1-4CB5-B85A-258D62B0F8A8}" type="parTrans" cxnId="{6A54B086-988C-4A48-8046-916D44B81E2C}">
      <dgm:prSet/>
      <dgm:spPr/>
      <dgm:t>
        <a:bodyPr/>
        <a:lstStyle/>
        <a:p>
          <a:endParaRPr lang="en-US"/>
        </a:p>
      </dgm:t>
    </dgm:pt>
    <dgm:pt modelId="{6E364CA5-BC34-4FEA-A1C4-4F4054E646F8}" type="sibTrans" cxnId="{6A54B086-988C-4A48-8046-916D44B81E2C}">
      <dgm:prSet/>
      <dgm:spPr/>
      <dgm:t>
        <a:bodyPr/>
        <a:lstStyle/>
        <a:p>
          <a:endParaRPr lang="en-US"/>
        </a:p>
      </dgm:t>
    </dgm:pt>
    <dgm:pt modelId="{91DFBA65-52CF-4606-9095-710C9454C2CE}" type="pres">
      <dgm:prSet presAssocID="{409D5D0B-70EF-4BB6-9FA9-35A40328F95E}" presName="linear" presStyleCnt="0">
        <dgm:presLayoutVars>
          <dgm:dir/>
          <dgm:animLvl val="lvl"/>
          <dgm:resizeHandles val="exact"/>
        </dgm:presLayoutVars>
      </dgm:prSet>
      <dgm:spPr/>
    </dgm:pt>
    <dgm:pt modelId="{9E988975-20E7-4434-9EB9-23C77F31F993}" type="pres">
      <dgm:prSet presAssocID="{00644BFD-EFBB-45AE-AF19-0723BF05F785}" presName="parentLin" presStyleCnt="0"/>
      <dgm:spPr/>
    </dgm:pt>
    <dgm:pt modelId="{3A1669AB-E92E-4C0A-B761-6CEEBF49E9CB}" type="pres">
      <dgm:prSet presAssocID="{00644BFD-EFBB-45AE-AF19-0723BF05F785}" presName="parentLeftMargin" presStyleLbl="node1" presStyleIdx="0" presStyleCnt="1"/>
      <dgm:spPr/>
    </dgm:pt>
    <dgm:pt modelId="{2E3ACF3C-2844-48C1-AE66-B427BB2A06E5}" type="pres">
      <dgm:prSet presAssocID="{00644BFD-EFBB-45AE-AF19-0723BF05F785}" presName="parentText" presStyleLbl="node1" presStyleIdx="0" presStyleCnt="1">
        <dgm:presLayoutVars>
          <dgm:chMax val="0"/>
          <dgm:bulletEnabled val="1"/>
        </dgm:presLayoutVars>
      </dgm:prSet>
      <dgm:spPr/>
    </dgm:pt>
    <dgm:pt modelId="{FBFBFA15-6D7B-4EEE-890A-0BA8930ABFD6}" type="pres">
      <dgm:prSet presAssocID="{00644BFD-EFBB-45AE-AF19-0723BF05F785}" presName="negativeSpace" presStyleCnt="0"/>
      <dgm:spPr/>
    </dgm:pt>
    <dgm:pt modelId="{9C2165A3-9BB3-4D5D-9531-035CCBDE7CE3}" type="pres">
      <dgm:prSet presAssocID="{00644BFD-EFBB-45AE-AF19-0723BF05F785}" presName="childText" presStyleLbl="conFgAcc1" presStyleIdx="0" presStyleCnt="1">
        <dgm:presLayoutVars>
          <dgm:bulletEnabled val="1"/>
        </dgm:presLayoutVars>
      </dgm:prSet>
      <dgm:spPr/>
    </dgm:pt>
  </dgm:ptLst>
  <dgm:cxnLst>
    <dgm:cxn modelId="{56D74334-33AA-40D4-AE14-72912896026A}" type="presOf" srcId="{409D5D0B-70EF-4BB6-9FA9-35A40328F95E}" destId="{91DFBA65-52CF-4606-9095-710C9454C2CE}" srcOrd="0" destOrd="0" presId="urn:microsoft.com/office/officeart/2005/8/layout/list1"/>
    <dgm:cxn modelId="{4AC43F5B-6853-47A1-9AF0-5CE0BE3AF1DE}" type="presOf" srcId="{00644BFD-EFBB-45AE-AF19-0723BF05F785}" destId="{3A1669AB-E92E-4C0A-B761-6CEEBF49E9CB}" srcOrd="0" destOrd="0" presId="urn:microsoft.com/office/officeart/2005/8/layout/list1"/>
    <dgm:cxn modelId="{80041F86-B0F9-43E0-92E1-873612877D94}" type="presOf" srcId="{00644BFD-EFBB-45AE-AF19-0723BF05F785}" destId="{2E3ACF3C-2844-48C1-AE66-B427BB2A06E5}" srcOrd="1" destOrd="0" presId="urn:microsoft.com/office/officeart/2005/8/layout/list1"/>
    <dgm:cxn modelId="{6A54B086-988C-4A48-8046-916D44B81E2C}" srcId="{409D5D0B-70EF-4BB6-9FA9-35A40328F95E}" destId="{00644BFD-EFBB-45AE-AF19-0723BF05F785}" srcOrd="0" destOrd="0" parTransId="{BEF68247-18E1-4CB5-B85A-258D62B0F8A8}" sibTransId="{6E364CA5-BC34-4FEA-A1C4-4F4054E646F8}"/>
    <dgm:cxn modelId="{383AB4E5-D1B4-47F4-9335-9F72B4517B91}" type="presParOf" srcId="{91DFBA65-52CF-4606-9095-710C9454C2CE}" destId="{9E988975-20E7-4434-9EB9-23C77F31F993}" srcOrd="0" destOrd="0" presId="urn:microsoft.com/office/officeart/2005/8/layout/list1"/>
    <dgm:cxn modelId="{A8B7140B-6B88-40B1-B50B-4491DA248A6C}" type="presParOf" srcId="{9E988975-20E7-4434-9EB9-23C77F31F993}" destId="{3A1669AB-E92E-4C0A-B761-6CEEBF49E9CB}" srcOrd="0" destOrd="0" presId="urn:microsoft.com/office/officeart/2005/8/layout/list1"/>
    <dgm:cxn modelId="{CF15A69B-6E9F-467E-9DD9-A2D24EA44C61}" type="presParOf" srcId="{9E988975-20E7-4434-9EB9-23C77F31F993}" destId="{2E3ACF3C-2844-48C1-AE66-B427BB2A06E5}" srcOrd="1" destOrd="0" presId="urn:microsoft.com/office/officeart/2005/8/layout/list1"/>
    <dgm:cxn modelId="{65A42007-CA03-432B-9127-DA86EBA98A60}" type="presParOf" srcId="{91DFBA65-52CF-4606-9095-710C9454C2CE}" destId="{FBFBFA15-6D7B-4EEE-890A-0BA8930ABFD6}" srcOrd="1" destOrd="0" presId="urn:microsoft.com/office/officeart/2005/8/layout/list1"/>
    <dgm:cxn modelId="{390BA2B9-6D83-4B89-99AC-CFFA47E7090B}" type="presParOf" srcId="{91DFBA65-52CF-4606-9095-710C9454C2CE}" destId="{9C2165A3-9BB3-4D5D-9531-035CCBDE7CE3}"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545EFC-A1BB-428D-9191-DD60EDD026D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231A299-9E8F-49ED-A157-02C5C50FFA15}">
      <dgm:prSet/>
      <dgm:spPr/>
      <dgm:t>
        <a:bodyPr/>
        <a:lstStyle/>
        <a:p>
          <a:r>
            <a:rPr lang="en-US"/>
            <a:t>Suven life science is a biopharmaceutical company </a:t>
          </a:r>
        </a:p>
      </dgm:t>
    </dgm:pt>
    <dgm:pt modelId="{6EF99AFF-8FF5-46E2-9CD5-FDC251C0C38B}" type="parTrans" cxnId="{904C28EE-2A69-43AA-B652-0A170266130B}">
      <dgm:prSet/>
      <dgm:spPr/>
      <dgm:t>
        <a:bodyPr/>
        <a:lstStyle/>
        <a:p>
          <a:endParaRPr lang="en-US"/>
        </a:p>
      </dgm:t>
    </dgm:pt>
    <dgm:pt modelId="{4369283F-7AC1-4006-90AD-C79D9350FD11}" type="sibTrans" cxnId="{904C28EE-2A69-43AA-B652-0A170266130B}">
      <dgm:prSet/>
      <dgm:spPr/>
      <dgm:t>
        <a:bodyPr/>
        <a:lstStyle/>
        <a:p>
          <a:endParaRPr lang="en-US"/>
        </a:p>
      </dgm:t>
    </dgm:pt>
    <dgm:pt modelId="{535910F6-48C2-4289-9128-EAE11C2B15BE}">
      <dgm:prSet/>
      <dgm:spPr/>
      <dgm:t>
        <a:bodyPr/>
        <a:lstStyle/>
        <a:p>
          <a:r>
            <a:rPr lang="en-US" dirty="0"/>
            <a:t>on </a:t>
          </a:r>
          <a:r>
            <a:rPr lang="en-US" dirty="0" err="1"/>
            <a:t>discovering,developing</a:t>
          </a:r>
          <a:r>
            <a:rPr lang="en-US" dirty="0"/>
            <a:t> and </a:t>
          </a:r>
          <a:r>
            <a:rPr lang="en-US" dirty="0" err="1"/>
            <a:t>commercialining</a:t>
          </a:r>
          <a:r>
            <a:rPr lang="en-US" dirty="0"/>
            <a:t> novel</a:t>
          </a:r>
        </a:p>
      </dgm:t>
    </dgm:pt>
    <dgm:pt modelId="{20E3AABE-888B-4A31-ABBF-3869F64A017C}" type="parTrans" cxnId="{910DE2EA-CEDE-4C9D-AA94-A839CADC8FFD}">
      <dgm:prSet/>
      <dgm:spPr/>
      <dgm:t>
        <a:bodyPr/>
        <a:lstStyle/>
        <a:p>
          <a:endParaRPr lang="en-US"/>
        </a:p>
      </dgm:t>
    </dgm:pt>
    <dgm:pt modelId="{EB530674-1CD1-4D20-9D15-675EC2851056}" type="sibTrans" cxnId="{910DE2EA-CEDE-4C9D-AA94-A839CADC8FFD}">
      <dgm:prSet/>
      <dgm:spPr/>
      <dgm:t>
        <a:bodyPr/>
        <a:lstStyle/>
        <a:p>
          <a:endParaRPr lang="en-US"/>
        </a:p>
      </dgm:t>
    </dgm:pt>
    <dgm:pt modelId="{CBCBE554-D024-4812-ADEA-6E728F06C701}">
      <dgm:prSet/>
      <dgm:spPr/>
      <dgm:t>
        <a:bodyPr/>
        <a:lstStyle/>
        <a:p>
          <a:r>
            <a:rPr lang="en-US"/>
            <a:t>pharmaceutical products, which are first in class or</a:t>
          </a:r>
        </a:p>
      </dgm:t>
    </dgm:pt>
    <dgm:pt modelId="{30A3AA7D-EB9F-4B63-B72D-7C407B02F1B9}" type="parTrans" cxnId="{5CCA9A96-6828-4063-B912-310848EFA6FD}">
      <dgm:prSet/>
      <dgm:spPr/>
      <dgm:t>
        <a:bodyPr/>
        <a:lstStyle/>
        <a:p>
          <a:endParaRPr lang="en-US"/>
        </a:p>
      </dgm:t>
    </dgm:pt>
    <dgm:pt modelId="{D0221396-E551-497C-AB06-264D7E96DFA8}" type="sibTrans" cxnId="{5CCA9A96-6828-4063-B912-310848EFA6FD}">
      <dgm:prSet/>
      <dgm:spPr/>
      <dgm:t>
        <a:bodyPr/>
        <a:lstStyle/>
        <a:p>
          <a:endParaRPr lang="en-US"/>
        </a:p>
      </dgm:t>
    </dgm:pt>
    <dgm:pt modelId="{5C483119-FE31-4454-8A8C-8D6D991DFEBC}">
      <dgm:prSet/>
      <dgm:spPr/>
      <dgm:t>
        <a:bodyPr/>
        <a:lstStyle/>
        <a:p>
          <a:r>
            <a:rPr lang="en-US"/>
            <a:t>Best in class therapies through the use of GPCR </a:t>
          </a:r>
        </a:p>
      </dgm:t>
    </dgm:pt>
    <dgm:pt modelId="{D2665C4A-CC13-4A05-903C-056F98ED703C}" type="parTrans" cxnId="{7916C603-557E-4F3B-870D-83BECC33E251}">
      <dgm:prSet/>
      <dgm:spPr/>
      <dgm:t>
        <a:bodyPr/>
        <a:lstStyle/>
        <a:p>
          <a:endParaRPr lang="en-US"/>
        </a:p>
      </dgm:t>
    </dgm:pt>
    <dgm:pt modelId="{73F6A8BD-4ADB-4E68-850A-5E0C58CB3EF3}" type="sibTrans" cxnId="{7916C603-557E-4F3B-870D-83BECC33E251}">
      <dgm:prSet/>
      <dgm:spPr/>
      <dgm:t>
        <a:bodyPr/>
        <a:lstStyle/>
        <a:p>
          <a:endParaRPr lang="en-US"/>
        </a:p>
      </dgm:t>
    </dgm:pt>
    <dgm:pt modelId="{C84A55FA-4D8A-4C90-ABFE-63C225F82AF6}">
      <dgm:prSet/>
      <dgm:spPr/>
      <dgm:t>
        <a:bodyPr/>
        <a:lstStyle/>
        <a:p>
          <a:r>
            <a:rPr lang="en-US"/>
            <a:t>(g protein-coupled receptors) targets.</a:t>
          </a:r>
        </a:p>
      </dgm:t>
    </dgm:pt>
    <dgm:pt modelId="{6AF8C963-B923-41C6-AFBA-CDEB0CD9B61F}" type="parTrans" cxnId="{695E7C8C-5231-4606-A1C7-D14D912C4FC1}">
      <dgm:prSet/>
      <dgm:spPr/>
      <dgm:t>
        <a:bodyPr/>
        <a:lstStyle/>
        <a:p>
          <a:endParaRPr lang="en-US"/>
        </a:p>
      </dgm:t>
    </dgm:pt>
    <dgm:pt modelId="{0A798022-3927-420E-9017-1F075F996F8D}" type="sibTrans" cxnId="{695E7C8C-5231-4606-A1C7-D14D912C4FC1}">
      <dgm:prSet/>
      <dgm:spPr/>
      <dgm:t>
        <a:bodyPr/>
        <a:lstStyle/>
        <a:p>
          <a:endParaRPr lang="en-US"/>
        </a:p>
      </dgm:t>
    </dgm:pt>
    <dgm:pt modelId="{81A18C90-3156-40B4-9887-7C4DFBBDF29B}">
      <dgm:prSet/>
      <dgm:spPr/>
      <dgm:t>
        <a:bodyPr/>
        <a:lstStyle/>
        <a:p>
          <a:endParaRPr lang="en-US" dirty="0"/>
        </a:p>
      </dgm:t>
    </dgm:pt>
    <dgm:pt modelId="{847D153E-3705-495D-A3BD-B36EAD6EB352}" type="parTrans" cxnId="{D6136CA6-C1D8-4383-8E10-F859B2BEDD90}">
      <dgm:prSet/>
      <dgm:spPr/>
      <dgm:t>
        <a:bodyPr/>
        <a:lstStyle/>
        <a:p>
          <a:endParaRPr lang="en-US"/>
        </a:p>
      </dgm:t>
    </dgm:pt>
    <dgm:pt modelId="{FCBA0784-8CAE-48CD-BA1F-21CACBBAC6C0}" type="sibTrans" cxnId="{D6136CA6-C1D8-4383-8E10-F859B2BEDD90}">
      <dgm:prSet/>
      <dgm:spPr/>
      <dgm:t>
        <a:bodyPr/>
        <a:lstStyle/>
        <a:p>
          <a:endParaRPr lang="en-US"/>
        </a:p>
      </dgm:t>
    </dgm:pt>
    <dgm:pt modelId="{468788AF-D624-468F-9074-25A9BC17618D}">
      <dgm:prSet/>
      <dgm:spPr/>
      <dgm:t>
        <a:bodyPr/>
        <a:lstStyle/>
        <a:p>
          <a:r>
            <a:rPr lang="en-US" dirty="0" err="1"/>
            <a:t>Gpcr</a:t>
          </a:r>
          <a:r>
            <a:rPr lang="en-US" dirty="0"/>
            <a:t> is also called seven-transmembrane receptor</a:t>
          </a:r>
        </a:p>
      </dgm:t>
    </dgm:pt>
    <dgm:pt modelId="{6471C87F-D8D2-4C03-837E-614853E22FE8}" type="parTrans" cxnId="{3907EE23-2296-4F24-BD9B-625E1CEC4323}">
      <dgm:prSet/>
      <dgm:spPr/>
      <dgm:t>
        <a:bodyPr/>
        <a:lstStyle/>
        <a:p>
          <a:endParaRPr lang="en-US"/>
        </a:p>
      </dgm:t>
    </dgm:pt>
    <dgm:pt modelId="{0B8D3C6E-2B7C-46F9-917F-696BB4B75B40}" type="sibTrans" cxnId="{3907EE23-2296-4F24-BD9B-625E1CEC4323}">
      <dgm:prSet/>
      <dgm:spPr/>
      <dgm:t>
        <a:bodyPr/>
        <a:lstStyle/>
        <a:p>
          <a:endParaRPr lang="en-US"/>
        </a:p>
      </dgm:t>
    </dgm:pt>
    <dgm:pt modelId="{F81D9473-6672-47FA-BD81-069D84DC5506}" type="pres">
      <dgm:prSet presAssocID="{EA545EFC-A1BB-428D-9191-DD60EDD026DC}" presName="linear" presStyleCnt="0">
        <dgm:presLayoutVars>
          <dgm:animLvl val="lvl"/>
          <dgm:resizeHandles val="exact"/>
        </dgm:presLayoutVars>
      </dgm:prSet>
      <dgm:spPr/>
    </dgm:pt>
    <dgm:pt modelId="{5C933B49-240D-4BB2-B66C-126D5BEB01DC}" type="pres">
      <dgm:prSet presAssocID="{A231A299-9E8F-49ED-A157-02C5C50FFA15}" presName="parentText" presStyleLbl="node1" presStyleIdx="0" presStyleCnt="6" custLinFactNeighborY="-16362">
        <dgm:presLayoutVars>
          <dgm:chMax val="0"/>
          <dgm:bulletEnabled val="1"/>
        </dgm:presLayoutVars>
      </dgm:prSet>
      <dgm:spPr/>
    </dgm:pt>
    <dgm:pt modelId="{CE865D4B-9A33-438C-A767-60DFAFED0565}" type="pres">
      <dgm:prSet presAssocID="{4369283F-7AC1-4006-90AD-C79D9350FD11}" presName="spacer" presStyleCnt="0"/>
      <dgm:spPr/>
    </dgm:pt>
    <dgm:pt modelId="{BA56B145-65F3-4081-A94B-DD96777342BE}" type="pres">
      <dgm:prSet presAssocID="{535910F6-48C2-4289-9128-EAE11C2B15BE}" presName="parentText" presStyleLbl="node1" presStyleIdx="1" presStyleCnt="6" custLinFactNeighborY="-3975">
        <dgm:presLayoutVars>
          <dgm:chMax val="0"/>
          <dgm:bulletEnabled val="1"/>
        </dgm:presLayoutVars>
      </dgm:prSet>
      <dgm:spPr/>
    </dgm:pt>
    <dgm:pt modelId="{C597A58D-8355-469F-BA11-EEA26B9D9479}" type="pres">
      <dgm:prSet presAssocID="{EB530674-1CD1-4D20-9D15-675EC2851056}" presName="spacer" presStyleCnt="0"/>
      <dgm:spPr/>
    </dgm:pt>
    <dgm:pt modelId="{ABC310D5-3E7C-4616-B205-0A77F22FEC5A}" type="pres">
      <dgm:prSet presAssocID="{CBCBE554-D024-4812-ADEA-6E728F06C701}" presName="parentText" presStyleLbl="node1" presStyleIdx="2" presStyleCnt="6">
        <dgm:presLayoutVars>
          <dgm:chMax val="0"/>
          <dgm:bulletEnabled val="1"/>
        </dgm:presLayoutVars>
      </dgm:prSet>
      <dgm:spPr/>
    </dgm:pt>
    <dgm:pt modelId="{0A6DAC97-745B-4734-9847-5EC06D0BA56F}" type="pres">
      <dgm:prSet presAssocID="{D0221396-E551-497C-AB06-264D7E96DFA8}" presName="spacer" presStyleCnt="0"/>
      <dgm:spPr/>
    </dgm:pt>
    <dgm:pt modelId="{95768E68-DE43-4EB2-A8DD-B8186C51BF90}" type="pres">
      <dgm:prSet presAssocID="{5C483119-FE31-4454-8A8C-8D6D991DFEBC}" presName="parentText" presStyleLbl="node1" presStyleIdx="3" presStyleCnt="6">
        <dgm:presLayoutVars>
          <dgm:chMax val="0"/>
          <dgm:bulletEnabled val="1"/>
        </dgm:presLayoutVars>
      </dgm:prSet>
      <dgm:spPr/>
    </dgm:pt>
    <dgm:pt modelId="{36754E8A-94D6-4851-B162-957C28D4D4C8}" type="pres">
      <dgm:prSet presAssocID="{73F6A8BD-4ADB-4E68-850A-5E0C58CB3EF3}" presName="spacer" presStyleCnt="0"/>
      <dgm:spPr/>
    </dgm:pt>
    <dgm:pt modelId="{D681B91E-5A11-42C2-8DC5-71B90966D0FD}" type="pres">
      <dgm:prSet presAssocID="{C84A55FA-4D8A-4C90-ABFE-63C225F82AF6}" presName="parentText" presStyleLbl="node1" presStyleIdx="4" presStyleCnt="6">
        <dgm:presLayoutVars>
          <dgm:chMax val="0"/>
          <dgm:bulletEnabled val="1"/>
        </dgm:presLayoutVars>
      </dgm:prSet>
      <dgm:spPr/>
    </dgm:pt>
    <dgm:pt modelId="{897F86C0-BAF7-4573-9885-749C009B90A4}" type="pres">
      <dgm:prSet presAssocID="{C84A55FA-4D8A-4C90-ABFE-63C225F82AF6}" presName="childText" presStyleLbl="revTx" presStyleIdx="0" presStyleCnt="1">
        <dgm:presLayoutVars>
          <dgm:bulletEnabled val="1"/>
        </dgm:presLayoutVars>
      </dgm:prSet>
      <dgm:spPr/>
    </dgm:pt>
    <dgm:pt modelId="{9E11FDC0-AD48-4A1B-8188-5643B094F425}" type="pres">
      <dgm:prSet presAssocID="{468788AF-D624-468F-9074-25A9BC17618D}" presName="parentText" presStyleLbl="node1" presStyleIdx="5" presStyleCnt="6" custLinFactNeighborY="16672">
        <dgm:presLayoutVars>
          <dgm:chMax val="0"/>
          <dgm:bulletEnabled val="1"/>
        </dgm:presLayoutVars>
      </dgm:prSet>
      <dgm:spPr/>
    </dgm:pt>
  </dgm:ptLst>
  <dgm:cxnLst>
    <dgm:cxn modelId="{7916C603-557E-4F3B-870D-83BECC33E251}" srcId="{EA545EFC-A1BB-428D-9191-DD60EDD026DC}" destId="{5C483119-FE31-4454-8A8C-8D6D991DFEBC}" srcOrd="3" destOrd="0" parTransId="{D2665C4A-CC13-4A05-903C-056F98ED703C}" sibTransId="{73F6A8BD-4ADB-4E68-850A-5E0C58CB3EF3}"/>
    <dgm:cxn modelId="{6FADA11A-898D-477F-9A74-2F9F9DD0BF17}" type="presOf" srcId="{EA545EFC-A1BB-428D-9191-DD60EDD026DC}" destId="{F81D9473-6672-47FA-BD81-069D84DC5506}" srcOrd="0" destOrd="0" presId="urn:microsoft.com/office/officeart/2005/8/layout/vList2"/>
    <dgm:cxn modelId="{3907EE23-2296-4F24-BD9B-625E1CEC4323}" srcId="{EA545EFC-A1BB-428D-9191-DD60EDD026DC}" destId="{468788AF-D624-468F-9074-25A9BC17618D}" srcOrd="5" destOrd="0" parTransId="{6471C87F-D8D2-4C03-837E-614853E22FE8}" sibTransId="{0B8D3C6E-2B7C-46F9-917F-696BB4B75B40}"/>
    <dgm:cxn modelId="{43E1D560-FC48-4501-B341-02003DCB3724}" type="presOf" srcId="{81A18C90-3156-40B4-9887-7C4DFBBDF29B}" destId="{897F86C0-BAF7-4573-9885-749C009B90A4}" srcOrd="0" destOrd="0" presId="urn:microsoft.com/office/officeart/2005/8/layout/vList2"/>
    <dgm:cxn modelId="{672C7268-C17D-41C3-ADBF-4FD9BDDD96DC}" type="presOf" srcId="{5C483119-FE31-4454-8A8C-8D6D991DFEBC}" destId="{95768E68-DE43-4EB2-A8DD-B8186C51BF90}" srcOrd="0" destOrd="0" presId="urn:microsoft.com/office/officeart/2005/8/layout/vList2"/>
    <dgm:cxn modelId="{636EE07D-9331-446C-9677-336F02FD1CB9}" type="presOf" srcId="{C84A55FA-4D8A-4C90-ABFE-63C225F82AF6}" destId="{D681B91E-5A11-42C2-8DC5-71B90966D0FD}" srcOrd="0" destOrd="0" presId="urn:microsoft.com/office/officeart/2005/8/layout/vList2"/>
    <dgm:cxn modelId="{C089D389-4B4F-4B1F-906A-2F08492D0FA9}" type="presOf" srcId="{CBCBE554-D024-4812-ADEA-6E728F06C701}" destId="{ABC310D5-3E7C-4616-B205-0A77F22FEC5A}" srcOrd="0" destOrd="0" presId="urn:microsoft.com/office/officeart/2005/8/layout/vList2"/>
    <dgm:cxn modelId="{695E7C8C-5231-4606-A1C7-D14D912C4FC1}" srcId="{EA545EFC-A1BB-428D-9191-DD60EDD026DC}" destId="{C84A55FA-4D8A-4C90-ABFE-63C225F82AF6}" srcOrd="4" destOrd="0" parTransId="{6AF8C963-B923-41C6-AFBA-CDEB0CD9B61F}" sibTransId="{0A798022-3927-420E-9017-1F075F996F8D}"/>
    <dgm:cxn modelId="{5CCA9A96-6828-4063-B912-310848EFA6FD}" srcId="{EA545EFC-A1BB-428D-9191-DD60EDD026DC}" destId="{CBCBE554-D024-4812-ADEA-6E728F06C701}" srcOrd="2" destOrd="0" parTransId="{30A3AA7D-EB9F-4B63-B72D-7C407B02F1B9}" sibTransId="{D0221396-E551-497C-AB06-264D7E96DFA8}"/>
    <dgm:cxn modelId="{D6136CA6-C1D8-4383-8E10-F859B2BEDD90}" srcId="{C84A55FA-4D8A-4C90-ABFE-63C225F82AF6}" destId="{81A18C90-3156-40B4-9887-7C4DFBBDF29B}" srcOrd="0" destOrd="0" parTransId="{847D153E-3705-495D-A3BD-B36EAD6EB352}" sibTransId="{FCBA0784-8CAE-48CD-BA1F-21CACBBAC6C0}"/>
    <dgm:cxn modelId="{4D5243B2-CE04-4452-8422-164693EAF79A}" type="presOf" srcId="{468788AF-D624-468F-9074-25A9BC17618D}" destId="{9E11FDC0-AD48-4A1B-8188-5643B094F425}" srcOrd="0" destOrd="0" presId="urn:microsoft.com/office/officeart/2005/8/layout/vList2"/>
    <dgm:cxn modelId="{984197C1-9E76-48C2-A387-B12943C43BE4}" type="presOf" srcId="{A231A299-9E8F-49ED-A157-02C5C50FFA15}" destId="{5C933B49-240D-4BB2-B66C-126D5BEB01DC}" srcOrd="0" destOrd="0" presId="urn:microsoft.com/office/officeart/2005/8/layout/vList2"/>
    <dgm:cxn modelId="{32D731CA-9393-46E3-A6B9-CB5C673BCEF1}" type="presOf" srcId="{535910F6-48C2-4289-9128-EAE11C2B15BE}" destId="{BA56B145-65F3-4081-A94B-DD96777342BE}" srcOrd="0" destOrd="0" presId="urn:microsoft.com/office/officeart/2005/8/layout/vList2"/>
    <dgm:cxn modelId="{910DE2EA-CEDE-4C9D-AA94-A839CADC8FFD}" srcId="{EA545EFC-A1BB-428D-9191-DD60EDD026DC}" destId="{535910F6-48C2-4289-9128-EAE11C2B15BE}" srcOrd="1" destOrd="0" parTransId="{20E3AABE-888B-4A31-ABBF-3869F64A017C}" sibTransId="{EB530674-1CD1-4D20-9D15-675EC2851056}"/>
    <dgm:cxn modelId="{904C28EE-2A69-43AA-B652-0A170266130B}" srcId="{EA545EFC-A1BB-428D-9191-DD60EDD026DC}" destId="{A231A299-9E8F-49ED-A157-02C5C50FFA15}" srcOrd="0" destOrd="0" parTransId="{6EF99AFF-8FF5-46E2-9CD5-FDC251C0C38B}" sibTransId="{4369283F-7AC1-4006-90AD-C79D9350FD11}"/>
    <dgm:cxn modelId="{34ED93C1-B6DF-42BB-A218-A7985B160A5B}" type="presParOf" srcId="{F81D9473-6672-47FA-BD81-069D84DC5506}" destId="{5C933B49-240D-4BB2-B66C-126D5BEB01DC}" srcOrd="0" destOrd="0" presId="urn:microsoft.com/office/officeart/2005/8/layout/vList2"/>
    <dgm:cxn modelId="{B3D931C2-9AE7-45D9-8391-340F251A346C}" type="presParOf" srcId="{F81D9473-6672-47FA-BD81-069D84DC5506}" destId="{CE865D4B-9A33-438C-A767-60DFAFED0565}" srcOrd="1" destOrd="0" presId="urn:microsoft.com/office/officeart/2005/8/layout/vList2"/>
    <dgm:cxn modelId="{6FFDADFF-E904-43B7-A2BD-DDD7835A8558}" type="presParOf" srcId="{F81D9473-6672-47FA-BD81-069D84DC5506}" destId="{BA56B145-65F3-4081-A94B-DD96777342BE}" srcOrd="2" destOrd="0" presId="urn:microsoft.com/office/officeart/2005/8/layout/vList2"/>
    <dgm:cxn modelId="{DEA7B3E1-D367-475A-85D4-49102C1CA585}" type="presParOf" srcId="{F81D9473-6672-47FA-BD81-069D84DC5506}" destId="{C597A58D-8355-469F-BA11-EEA26B9D9479}" srcOrd="3" destOrd="0" presId="urn:microsoft.com/office/officeart/2005/8/layout/vList2"/>
    <dgm:cxn modelId="{C813EE59-7FF0-4362-B60B-C59461E82DCF}" type="presParOf" srcId="{F81D9473-6672-47FA-BD81-069D84DC5506}" destId="{ABC310D5-3E7C-4616-B205-0A77F22FEC5A}" srcOrd="4" destOrd="0" presId="urn:microsoft.com/office/officeart/2005/8/layout/vList2"/>
    <dgm:cxn modelId="{1DB7CEBE-0B3F-4449-8E48-E1EAD0C346CB}" type="presParOf" srcId="{F81D9473-6672-47FA-BD81-069D84DC5506}" destId="{0A6DAC97-745B-4734-9847-5EC06D0BA56F}" srcOrd="5" destOrd="0" presId="urn:microsoft.com/office/officeart/2005/8/layout/vList2"/>
    <dgm:cxn modelId="{FADD8C06-F976-4067-AB9B-87EF61EDB24A}" type="presParOf" srcId="{F81D9473-6672-47FA-BD81-069D84DC5506}" destId="{95768E68-DE43-4EB2-A8DD-B8186C51BF90}" srcOrd="6" destOrd="0" presId="urn:microsoft.com/office/officeart/2005/8/layout/vList2"/>
    <dgm:cxn modelId="{74099E62-9A54-4237-9F82-C98D1AA44FC5}" type="presParOf" srcId="{F81D9473-6672-47FA-BD81-069D84DC5506}" destId="{36754E8A-94D6-4851-B162-957C28D4D4C8}" srcOrd="7" destOrd="0" presId="urn:microsoft.com/office/officeart/2005/8/layout/vList2"/>
    <dgm:cxn modelId="{B94B01E0-1207-4452-8BAE-C4507B7A46C5}" type="presParOf" srcId="{F81D9473-6672-47FA-BD81-069D84DC5506}" destId="{D681B91E-5A11-42C2-8DC5-71B90966D0FD}" srcOrd="8" destOrd="0" presId="urn:microsoft.com/office/officeart/2005/8/layout/vList2"/>
    <dgm:cxn modelId="{06E56675-A7B7-4EFA-8486-D8992111640F}" type="presParOf" srcId="{F81D9473-6672-47FA-BD81-069D84DC5506}" destId="{897F86C0-BAF7-4573-9885-749C009B90A4}" srcOrd="9" destOrd="0" presId="urn:microsoft.com/office/officeart/2005/8/layout/vList2"/>
    <dgm:cxn modelId="{35ED7E8F-735C-4024-8297-5DDD9ACEA997}" type="presParOf" srcId="{F81D9473-6672-47FA-BD81-069D84DC5506}" destId="{9E11FDC0-AD48-4A1B-8188-5643B094F42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DBD258-8545-4990-BD30-839AAAE5D33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4D92160-F7F2-4521-BF98-795801ADBCDF}">
      <dgm:prSet/>
      <dgm:spPr/>
      <dgm:t>
        <a:bodyPr/>
        <a:lstStyle/>
        <a:p>
          <a:r>
            <a:rPr lang="en-US" b="1" dirty="0"/>
            <a:t>To Emerge as a </a:t>
          </a:r>
          <a:r>
            <a:rPr lang="en-US" b="1" dirty="0" err="1"/>
            <a:t>leadng</a:t>
          </a:r>
          <a:r>
            <a:rPr lang="en-US" b="1" dirty="0"/>
            <a:t> player by providing full spectrum </a:t>
          </a:r>
          <a:endParaRPr lang="en-US" dirty="0"/>
        </a:p>
      </dgm:t>
    </dgm:pt>
    <dgm:pt modelId="{F4B54DD4-CB5A-4AFD-A8B7-9A04B3B0A091}" type="parTrans" cxnId="{8C9B1FFA-E942-4D8E-9A04-9E7631602878}">
      <dgm:prSet/>
      <dgm:spPr/>
      <dgm:t>
        <a:bodyPr/>
        <a:lstStyle/>
        <a:p>
          <a:endParaRPr lang="en-US"/>
        </a:p>
      </dgm:t>
    </dgm:pt>
    <dgm:pt modelId="{A5134F86-8980-4A7D-BC58-099D7D55F6CC}" type="sibTrans" cxnId="{8C9B1FFA-E942-4D8E-9A04-9E7631602878}">
      <dgm:prSet/>
      <dgm:spPr/>
      <dgm:t>
        <a:bodyPr/>
        <a:lstStyle/>
        <a:p>
          <a:endParaRPr lang="en-US"/>
        </a:p>
      </dgm:t>
    </dgm:pt>
    <dgm:pt modelId="{5959FBB7-CD0A-42CA-8DF1-424ABDD2B396}">
      <dgm:prSet/>
      <dgm:spPr/>
      <dgm:t>
        <a:bodyPr/>
        <a:lstStyle/>
        <a:p>
          <a:r>
            <a:rPr lang="en-US" b="1"/>
            <a:t>services in drug development, manufacturing and support </a:t>
          </a:r>
          <a:endParaRPr lang="en-US"/>
        </a:p>
      </dgm:t>
    </dgm:pt>
    <dgm:pt modelId="{745B0B41-9F65-4723-90A2-8026B94400F4}" type="parTrans" cxnId="{FE2E48A0-4CEC-44B8-8669-F3DAF12ABC50}">
      <dgm:prSet/>
      <dgm:spPr/>
      <dgm:t>
        <a:bodyPr/>
        <a:lstStyle/>
        <a:p>
          <a:endParaRPr lang="en-US"/>
        </a:p>
      </dgm:t>
    </dgm:pt>
    <dgm:pt modelId="{77CAD413-4980-453C-AFB2-538C22D59CC5}" type="sibTrans" cxnId="{FE2E48A0-4CEC-44B8-8669-F3DAF12ABC50}">
      <dgm:prSet/>
      <dgm:spPr/>
      <dgm:t>
        <a:bodyPr/>
        <a:lstStyle/>
        <a:p>
          <a:endParaRPr lang="en-US"/>
        </a:p>
      </dgm:t>
    </dgm:pt>
    <dgm:pt modelId="{19B6E551-85C6-409E-806C-BB73616EF393}">
      <dgm:prSet/>
      <dgm:spPr/>
      <dgm:t>
        <a:bodyPr/>
        <a:lstStyle/>
        <a:p>
          <a:r>
            <a:rPr lang="en-US" b="1"/>
            <a:t>under collaboration with leading global life science </a:t>
          </a:r>
          <a:endParaRPr lang="en-US"/>
        </a:p>
      </dgm:t>
    </dgm:pt>
    <dgm:pt modelId="{BA5FD494-E248-40AB-8D3B-898716738B65}" type="parTrans" cxnId="{9A45A54A-F7D2-417C-A1BB-F098AB524D49}">
      <dgm:prSet/>
      <dgm:spPr/>
      <dgm:t>
        <a:bodyPr/>
        <a:lstStyle/>
        <a:p>
          <a:endParaRPr lang="en-US"/>
        </a:p>
      </dgm:t>
    </dgm:pt>
    <dgm:pt modelId="{FF1B6C03-ACF8-479B-B8F8-B4DE05BD70B1}" type="sibTrans" cxnId="{9A45A54A-F7D2-417C-A1BB-F098AB524D49}">
      <dgm:prSet/>
      <dgm:spPr/>
      <dgm:t>
        <a:bodyPr/>
        <a:lstStyle/>
        <a:p>
          <a:endParaRPr lang="en-US"/>
        </a:p>
      </dgm:t>
    </dgm:pt>
    <dgm:pt modelId="{724B345A-69DD-4F90-8885-A911289FBF5E}">
      <dgm:prSet/>
      <dgm:spPr/>
      <dgm:t>
        <a:bodyPr/>
        <a:lstStyle/>
        <a:p>
          <a:r>
            <a:rPr lang="en-US" b="1"/>
            <a:t>players</a:t>
          </a:r>
          <a:r>
            <a:rPr lang="en-US"/>
            <a:t>.</a:t>
          </a:r>
        </a:p>
      </dgm:t>
    </dgm:pt>
    <dgm:pt modelId="{9C18C7CF-D471-42FB-80E0-F91011901079}" type="parTrans" cxnId="{7897170A-D706-4C59-A640-B6EF73A66C3C}">
      <dgm:prSet/>
      <dgm:spPr/>
      <dgm:t>
        <a:bodyPr/>
        <a:lstStyle/>
        <a:p>
          <a:endParaRPr lang="en-US"/>
        </a:p>
      </dgm:t>
    </dgm:pt>
    <dgm:pt modelId="{D5B70BD3-6541-4D24-85EA-DDF7AE358EFE}" type="sibTrans" cxnId="{7897170A-D706-4C59-A640-B6EF73A66C3C}">
      <dgm:prSet/>
      <dgm:spPr/>
      <dgm:t>
        <a:bodyPr/>
        <a:lstStyle/>
        <a:p>
          <a:endParaRPr lang="en-US"/>
        </a:p>
      </dgm:t>
    </dgm:pt>
    <dgm:pt modelId="{B5EBDAF2-2CEE-461A-B837-DD604B29BC10}" type="pres">
      <dgm:prSet presAssocID="{DFDBD258-8545-4990-BD30-839AAAE5D333}" presName="linear" presStyleCnt="0">
        <dgm:presLayoutVars>
          <dgm:animLvl val="lvl"/>
          <dgm:resizeHandles val="exact"/>
        </dgm:presLayoutVars>
      </dgm:prSet>
      <dgm:spPr/>
    </dgm:pt>
    <dgm:pt modelId="{B8ACEE90-684E-4712-98AC-3E19CF714419}" type="pres">
      <dgm:prSet presAssocID="{04D92160-F7F2-4521-BF98-795801ADBCDF}" presName="parentText" presStyleLbl="node1" presStyleIdx="0" presStyleCnt="4">
        <dgm:presLayoutVars>
          <dgm:chMax val="0"/>
          <dgm:bulletEnabled val="1"/>
        </dgm:presLayoutVars>
      </dgm:prSet>
      <dgm:spPr/>
    </dgm:pt>
    <dgm:pt modelId="{06B3E4BB-7DE7-4E58-BFDC-B24210E1AF40}" type="pres">
      <dgm:prSet presAssocID="{A5134F86-8980-4A7D-BC58-099D7D55F6CC}" presName="spacer" presStyleCnt="0"/>
      <dgm:spPr/>
    </dgm:pt>
    <dgm:pt modelId="{EC192019-65A9-40A6-9F40-C79F196E787D}" type="pres">
      <dgm:prSet presAssocID="{5959FBB7-CD0A-42CA-8DF1-424ABDD2B396}" presName="parentText" presStyleLbl="node1" presStyleIdx="1" presStyleCnt="4">
        <dgm:presLayoutVars>
          <dgm:chMax val="0"/>
          <dgm:bulletEnabled val="1"/>
        </dgm:presLayoutVars>
      </dgm:prSet>
      <dgm:spPr/>
    </dgm:pt>
    <dgm:pt modelId="{15F98313-D4A2-411F-926C-FEC3E6E33D0C}" type="pres">
      <dgm:prSet presAssocID="{77CAD413-4980-453C-AFB2-538C22D59CC5}" presName="spacer" presStyleCnt="0"/>
      <dgm:spPr/>
    </dgm:pt>
    <dgm:pt modelId="{DDA2E2AC-E38B-45EB-B471-49C5BC716C12}" type="pres">
      <dgm:prSet presAssocID="{19B6E551-85C6-409E-806C-BB73616EF393}" presName="parentText" presStyleLbl="node1" presStyleIdx="2" presStyleCnt="4">
        <dgm:presLayoutVars>
          <dgm:chMax val="0"/>
          <dgm:bulletEnabled val="1"/>
        </dgm:presLayoutVars>
      </dgm:prSet>
      <dgm:spPr/>
    </dgm:pt>
    <dgm:pt modelId="{4EBDE5D0-8D02-43AE-A1C0-6ABDC0F1922F}" type="pres">
      <dgm:prSet presAssocID="{FF1B6C03-ACF8-479B-B8F8-B4DE05BD70B1}" presName="spacer" presStyleCnt="0"/>
      <dgm:spPr/>
    </dgm:pt>
    <dgm:pt modelId="{2D6B98EC-B31F-46C3-BC50-CB3606D7EC20}" type="pres">
      <dgm:prSet presAssocID="{724B345A-69DD-4F90-8885-A911289FBF5E}" presName="parentText" presStyleLbl="node1" presStyleIdx="3" presStyleCnt="4" custLinFactNeighborY="-5305">
        <dgm:presLayoutVars>
          <dgm:chMax val="0"/>
          <dgm:bulletEnabled val="1"/>
        </dgm:presLayoutVars>
      </dgm:prSet>
      <dgm:spPr/>
    </dgm:pt>
  </dgm:ptLst>
  <dgm:cxnLst>
    <dgm:cxn modelId="{7897170A-D706-4C59-A640-B6EF73A66C3C}" srcId="{DFDBD258-8545-4990-BD30-839AAAE5D333}" destId="{724B345A-69DD-4F90-8885-A911289FBF5E}" srcOrd="3" destOrd="0" parTransId="{9C18C7CF-D471-42FB-80E0-F91011901079}" sibTransId="{D5B70BD3-6541-4D24-85EA-DDF7AE358EFE}"/>
    <dgm:cxn modelId="{7CABD815-3D36-44AB-95CD-D694DCB25571}" type="presOf" srcId="{DFDBD258-8545-4990-BD30-839AAAE5D333}" destId="{B5EBDAF2-2CEE-461A-B837-DD604B29BC10}" srcOrd="0" destOrd="0" presId="urn:microsoft.com/office/officeart/2005/8/layout/vList2"/>
    <dgm:cxn modelId="{9C6F6560-5F43-4036-8AA5-01181A6C3768}" type="presOf" srcId="{5959FBB7-CD0A-42CA-8DF1-424ABDD2B396}" destId="{EC192019-65A9-40A6-9F40-C79F196E787D}" srcOrd="0" destOrd="0" presId="urn:microsoft.com/office/officeart/2005/8/layout/vList2"/>
    <dgm:cxn modelId="{9A45A54A-F7D2-417C-A1BB-F098AB524D49}" srcId="{DFDBD258-8545-4990-BD30-839AAAE5D333}" destId="{19B6E551-85C6-409E-806C-BB73616EF393}" srcOrd="2" destOrd="0" parTransId="{BA5FD494-E248-40AB-8D3B-898716738B65}" sibTransId="{FF1B6C03-ACF8-479B-B8F8-B4DE05BD70B1}"/>
    <dgm:cxn modelId="{ACFBE887-E59E-4C18-A30B-E83C458BE23B}" type="presOf" srcId="{724B345A-69DD-4F90-8885-A911289FBF5E}" destId="{2D6B98EC-B31F-46C3-BC50-CB3606D7EC20}" srcOrd="0" destOrd="0" presId="urn:microsoft.com/office/officeart/2005/8/layout/vList2"/>
    <dgm:cxn modelId="{FE2E48A0-4CEC-44B8-8669-F3DAF12ABC50}" srcId="{DFDBD258-8545-4990-BD30-839AAAE5D333}" destId="{5959FBB7-CD0A-42CA-8DF1-424ABDD2B396}" srcOrd="1" destOrd="0" parTransId="{745B0B41-9F65-4723-90A2-8026B94400F4}" sibTransId="{77CAD413-4980-453C-AFB2-538C22D59CC5}"/>
    <dgm:cxn modelId="{3B5B88A5-C650-43FC-9368-4EE88B9FE2D2}" type="presOf" srcId="{19B6E551-85C6-409E-806C-BB73616EF393}" destId="{DDA2E2AC-E38B-45EB-B471-49C5BC716C12}" srcOrd="0" destOrd="0" presId="urn:microsoft.com/office/officeart/2005/8/layout/vList2"/>
    <dgm:cxn modelId="{871797C8-FBE1-4D91-9253-8D301885DAA2}" type="presOf" srcId="{04D92160-F7F2-4521-BF98-795801ADBCDF}" destId="{B8ACEE90-684E-4712-98AC-3E19CF714419}" srcOrd="0" destOrd="0" presId="urn:microsoft.com/office/officeart/2005/8/layout/vList2"/>
    <dgm:cxn modelId="{8C9B1FFA-E942-4D8E-9A04-9E7631602878}" srcId="{DFDBD258-8545-4990-BD30-839AAAE5D333}" destId="{04D92160-F7F2-4521-BF98-795801ADBCDF}" srcOrd="0" destOrd="0" parTransId="{F4B54DD4-CB5A-4AFD-A8B7-9A04B3B0A091}" sibTransId="{A5134F86-8980-4A7D-BC58-099D7D55F6CC}"/>
    <dgm:cxn modelId="{6201B0AF-3039-41F2-89A5-2FFB53405F38}" type="presParOf" srcId="{B5EBDAF2-2CEE-461A-B837-DD604B29BC10}" destId="{B8ACEE90-684E-4712-98AC-3E19CF714419}" srcOrd="0" destOrd="0" presId="urn:microsoft.com/office/officeart/2005/8/layout/vList2"/>
    <dgm:cxn modelId="{8391A8D9-915F-4C1D-AE05-3867854DA692}" type="presParOf" srcId="{B5EBDAF2-2CEE-461A-B837-DD604B29BC10}" destId="{06B3E4BB-7DE7-4E58-BFDC-B24210E1AF40}" srcOrd="1" destOrd="0" presId="urn:microsoft.com/office/officeart/2005/8/layout/vList2"/>
    <dgm:cxn modelId="{D2064259-CBA6-4A97-B17D-7D96EAE05026}" type="presParOf" srcId="{B5EBDAF2-2CEE-461A-B837-DD604B29BC10}" destId="{EC192019-65A9-40A6-9F40-C79F196E787D}" srcOrd="2" destOrd="0" presId="urn:microsoft.com/office/officeart/2005/8/layout/vList2"/>
    <dgm:cxn modelId="{8F077516-3725-4A30-B433-4CEA9AB776EF}" type="presParOf" srcId="{B5EBDAF2-2CEE-461A-B837-DD604B29BC10}" destId="{15F98313-D4A2-411F-926C-FEC3E6E33D0C}" srcOrd="3" destOrd="0" presId="urn:microsoft.com/office/officeart/2005/8/layout/vList2"/>
    <dgm:cxn modelId="{BCE67EFD-E543-4BC2-A922-56923926070F}" type="presParOf" srcId="{B5EBDAF2-2CEE-461A-B837-DD604B29BC10}" destId="{DDA2E2AC-E38B-45EB-B471-49C5BC716C12}" srcOrd="4" destOrd="0" presId="urn:microsoft.com/office/officeart/2005/8/layout/vList2"/>
    <dgm:cxn modelId="{46FAC85E-8AF9-4AA9-8195-30B4B35C7096}" type="presParOf" srcId="{B5EBDAF2-2CEE-461A-B837-DD604B29BC10}" destId="{4EBDE5D0-8D02-43AE-A1C0-6ABDC0F1922F}" srcOrd="5" destOrd="0" presId="urn:microsoft.com/office/officeart/2005/8/layout/vList2"/>
    <dgm:cxn modelId="{856D7F70-B239-4664-9BC3-E94DF307A832}" type="presParOf" srcId="{B5EBDAF2-2CEE-461A-B837-DD604B29BC10}" destId="{2D6B98EC-B31F-46C3-BC50-CB3606D7EC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78A580-57FF-4820-80F6-FD1131982FE4}" type="doc">
      <dgm:prSet loTypeId="urn:microsoft.com/office/officeart/2011/layout/RadialPictureList" loCatId="officeonline" qsTypeId="urn:microsoft.com/office/officeart/2005/8/quickstyle/3d3" qsCatId="3D" csTypeId="urn:microsoft.com/office/officeart/2005/8/colors/accent1_2" csCatId="accent1" phldr="1"/>
      <dgm:spPr/>
      <dgm:t>
        <a:bodyPr/>
        <a:lstStyle/>
        <a:p>
          <a:endParaRPr lang="en-US"/>
        </a:p>
      </dgm:t>
    </dgm:pt>
    <dgm:pt modelId="{1E469335-AB32-4CDA-A349-987E84CFEFE5}">
      <dgm:prSet phldrT="[Text]"/>
      <dgm:spPr/>
      <dgm:t>
        <a:bodyPr/>
        <a:lstStyle/>
        <a:p>
          <a:r>
            <a:rPr lang="en-US" dirty="0"/>
            <a:t>FORMULATION</a:t>
          </a:r>
        </a:p>
      </dgm:t>
    </dgm:pt>
    <dgm:pt modelId="{79BA3710-C9D6-45B7-BC78-ADC20EE24DC4}" type="parTrans" cxnId="{AC5CA8C5-8474-4CAE-8B37-87BD7B8FD037}">
      <dgm:prSet/>
      <dgm:spPr/>
      <dgm:t>
        <a:bodyPr/>
        <a:lstStyle/>
        <a:p>
          <a:endParaRPr lang="en-US"/>
        </a:p>
      </dgm:t>
    </dgm:pt>
    <dgm:pt modelId="{233FBB67-8C68-4272-8556-838C1A301A92}" type="sibTrans" cxnId="{AC5CA8C5-8474-4CAE-8B37-87BD7B8FD037}">
      <dgm:prSet/>
      <dgm:spPr/>
      <dgm:t>
        <a:bodyPr/>
        <a:lstStyle/>
        <a:p>
          <a:endParaRPr lang="en-US"/>
        </a:p>
      </dgm:t>
    </dgm:pt>
    <dgm:pt modelId="{8464454B-72E8-4844-A0EF-26930C80B407}">
      <dgm:prSet phldrT="[Text]"/>
      <dgm:spPr/>
      <dgm:t>
        <a:bodyPr anchor="t"/>
        <a:lstStyle/>
        <a:p>
          <a:pPr>
            <a:buFont typeface="Courier New" panose="02070309020205020404" pitchFamily="49" charset="0"/>
            <a:buChar char="o"/>
          </a:pPr>
          <a:r>
            <a:rPr lang="en-US" dirty="0"/>
            <a:t>Pharmaceutical product development </a:t>
          </a:r>
        </a:p>
        <a:p>
          <a:pPr>
            <a:buFont typeface="Courier New" panose="02070309020205020404" pitchFamily="49" charset="0"/>
            <a:buChar char="o"/>
          </a:pPr>
          <a:endParaRPr lang="en-US" dirty="0"/>
        </a:p>
        <a:p>
          <a:pPr>
            <a:buFont typeface="Courier New" panose="02070309020205020404" pitchFamily="49" charset="0"/>
            <a:buChar char="o"/>
          </a:pPr>
          <a:r>
            <a:rPr lang="en-US" dirty="0"/>
            <a:t>Product scale up and manufacturing service</a:t>
          </a:r>
        </a:p>
        <a:p>
          <a:pPr>
            <a:buFont typeface="Courier New" panose="02070309020205020404" pitchFamily="49" charset="0"/>
            <a:buChar char="o"/>
          </a:pPr>
          <a:endParaRPr lang="en-US" dirty="0"/>
        </a:p>
        <a:p>
          <a:pPr>
            <a:buFont typeface="Courier New" panose="02070309020205020404" pitchFamily="49" charset="0"/>
            <a:buChar char="o"/>
          </a:pPr>
          <a:r>
            <a:rPr lang="en-US" dirty="0"/>
            <a:t> Pharmaceutical Analytical services </a:t>
          </a:r>
        </a:p>
        <a:p>
          <a:pPr>
            <a:buFont typeface="Courier New" panose="02070309020205020404" pitchFamily="49" charset="0"/>
            <a:buChar char="o"/>
          </a:pPr>
          <a:endParaRPr lang="en-US" dirty="0"/>
        </a:p>
        <a:p>
          <a:pPr>
            <a:buFont typeface="Courier New" panose="02070309020205020404" pitchFamily="49" charset="0"/>
            <a:buChar char="o"/>
          </a:pPr>
          <a:r>
            <a:rPr lang="en-US" dirty="0"/>
            <a:t>Regulatory management services</a:t>
          </a:r>
        </a:p>
      </dgm:t>
    </dgm:pt>
    <dgm:pt modelId="{C0558179-9E05-405A-B5D2-C6F21C5563EE}" type="parTrans" cxnId="{D8D098ED-2C02-44E9-ADF9-271EE726B422}">
      <dgm:prSet/>
      <dgm:spPr/>
      <dgm:t>
        <a:bodyPr/>
        <a:lstStyle/>
        <a:p>
          <a:endParaRPr lang="en-US"/>
        </a:p>
      </dgm:t>
    </dgm:pt>
    <dgm:pt modelId="{503DFADE-C78B-4C94-B7C0-7642B56A1A91}" type="sibTrans" cxnId="{D8D098ED-2C02-44E9-ADF9-271EE726B422}">
      <dgm:prSet/>
      <dgm:spPr/>
      <dgm:t>
        <a:bodyPr/>
        <a:lstStyle/>
        <a:p>
          <a:endParaRPr lang="en-US"/>
        </a:p>
      </dgm:t>
    </dgm:pt>
    <dgm:pt modelId="{8278E1D8-8B9E-4258-8B62-B10C6105229B}">
      <dgm:prSet phldrT="[Text]" phldr="1"/>
      <dgm:spPr/>
      <dgm:t>
        <a:bodyPr/>
        <a:lstStyle/>
        <a:p>
          <a:endParaRPr lang="en-US" dirty="0"/>
        </a:p>
      </dgm:t>
    </dgm:pt>
    <dgm:pt modelId="{7B949F68-261C-4614-B790-877BE67472B3}" type="parTrans" cxnId="{6E5311B8-EEB7-4639-881A-9CE2AAAC2876}">
      <dgm:prSet/>
      <dgm:spPr/>
      <dgm:t>
        <a:bodyPr/>
        <a:lstStyle/>
        <a:p>
          <a:endParaRPr lang="en-US"/>
        </a:p>
      </dgm:t>
    </dgm:pt>
    <dgm:pt modelId="{64A47103-A8B3-4627-B738-7B1B70748942}" type="sibTrans" cxnId="{6E5311B8-EEB7-4639-881A-9CE2AAAC2876}">
      <dgm:prSet/>
      <dgm:spPr/>
      <dgm:t>
        <a:bodyPr/>
        <a:lstStyle/>
        <a:p>
          <a:endParaRPr lang="en-US"/>
        </a:p>
      </dgm:t>
    </dgm:pt>
    <dgm:pt modelId="{ACEA595F-809F-4EB8-902A-9196B67BE2CA}">
      <dgm:prSet phldrT="[Text]" phldr="1"/>
      <dgm:spPr/>
      <dgm:t>
        <a:bodyPr/>
        <a:lstStyle/>
        <a:p>
          <a:endParaRPr lang="en-US" dirty="0"/>
        </a:p>
      </dgm:t>
    </dgm:pt>
    <dgm:pt modelId="{AA727674-12B8-4596-95D9-DB9F7FEA3301}" type="parTrans" cxnId="{24686C02-EB6F-4D56-AD9D-41234AD4B3F5}">
      <dgm:prSet/>
      <dgm:spPr/>
      <dgm:t>
        <a:bodyPr/>
        <a:lstStyle/>
        <a:p>
          <a:endParaRPr lang="en-US"/>
        </a:p>
      </dgm:t>
    </dgm:pt>
    <dgm:pt modelId="{D7A1FBE3-7EE7-4571-84B8-9038E2577850}" type="sibTrans" cxnId="{24686C02-EB6F-4D56-AD9D-41234AD4B3F5}">
      <dgm:prSet/>
      <dgm:spPr/>
      <dgm:t>
        <a:bodyPr/>
        <a:lstStyle/>
        <a:p>
          <a:endParaRPr lang="en-US"/>
        </a:p>
      </dgm:t>
    </dgm:pt>
    <dgm:pt modelId="{F0CB78CE-3E29-42AB-9945-3A0EE6F623B8}">
      <dgm:prSet/>
      <dgm:spPr/>
    </dgm:pt>
    <dgm:pt modelId="{2377C8C7-0C29-4F9D-8439-9DF5E1B3C111}" type="parTrans" cxnId="{00E179BA-7742-482A-BE13-E30E96251813}">
      <dgm:prSet/>
      <dgm:spPr/>
      <dgm:t>
        <a:bodyPr/>
        <a:lstStyle/>
        <a:p>
          <a:endParaRPr lang="en-US"/>
        </a:p>
      </dgm:t>
    </dgm:pt>
    <dgm:pt modelId="{1B8DC9DA-9C4A-4E42-BFFD-FB1667468260}" type="sibTrans" cxnId="{00E179BA-7742-482A-BE13-E30E96251813}">
      <dgm:prSet/>
      <dgm:spPr/>
      <dgm:t>
        <a:bodyPr/>
        <a:lstStyle/>
        <a:p>
          <a:endParaRPr lang="en-US"/>
        </a:p>
      </dgm:t>
    </dgm:pt>
    <dgm:pt modelId="{D7388EA5-EE65-4930-A87F-9FA02C3178A7}">
      <dgm:prSet/>
      <dgm:spPr/>
    </dgm:pt>
    <dgm:pt modelId="{F3502876-7711-4619-A6CB-E9FFCBE11532}" type="parTrans" cxnId="{98D55B9A-6CC7-4FD5-BE4A-89F95157B666}">
      <dgm:prSet/>
      <dgm:spPr/>
      <dgm:t>
        <a:bodyPr/>
        <a:lstStyle/>
        <a:p>
          <a:endParaRPr lang="en-US"/>
        </a:p>
      </dgm:t>
    </dgm:pt>
    <dgm:pt modelId="{237CE358-CEE9-4FB8-9144-78B59AA6AD57}" type="sibTrans" cxnId="{98D55B9A-6CC7-4FD5-BE4A-89F95157B666}">
      <dgm:prSet/>
      <dgm:spPr/>
      <dgm:t>
        <a:bodyPr/>
        <a:lstStyle/>
        <a:p>
          <a:endParaRPr lang="en-US"/>
        </a:p>
      </dgm:t>
    </dgm:pt>
    <dgm:pt modelId="{916B747B-C43D-44B1-B633-42B4CB0533C4}">
      <dgm:prSet/>
      <dgm:spPr/>
    </dgm:pt>
    <dgm:pt modelId="{A0FDB71D-C3D7-4D5F-8A3A-95A4509DE946}" type="parTrans" cxnId="{CE636E48-63CA-4F97-93E8-9A75F199F516}">
      <dgm:prSet/>
      <dgm:spPr/>
      <dgm:t>
        <a:bodyPr/>
        <a:lstStyle/>
        <a:p>
          <a:endParaRPr lang="en-US"/>
        </a:p>
      </dgm:t>
    </dgm:pt>
    <dgm:pt modelId="{1245AC64-051D-476D-B2AD-01B12C2FB36A}" type="sibTrans" cxnId="{CE636E48-63CA-4F97-93E8-9A75F199F516}">
      <dgm:prSet/>
      <dgm:spPr/>
      <dgm:t>
        <a:bodyPr/>
        <a:lstStyle/>
        <a:p>
          <a:endParaRPr lang="en-US"/>
        </a:p>
      </dgm:t>
    </dgm:pt>
    <dgm:pt modelId="{3BD3D53B-428D-4CC3-8BF1-0E7A9319E1DB}">
      <dgm:prSet/>
      <dgm:spPr/>
    </dgm:pt>
    <dgm:pt modelId="{63F8C87A-58B7-4FE9-BE88-E1A012E5C73E}" type="parTrans" cxnId="{6F143466-4862-4D6D-AE18-DEEE7492A4CE}">
      <dgm:prSet/>
      <dgm:spPr/>
      <dgm:t>
        <a:bodyPr/>
        <a:lstStyle/>
        <a:p>
          <a:endParaRPr lang="en-US"/>
        </a:p>
      </dgm:t>
    </dgm:pt>
    <dgm:pt modelId="{8C1552B9-2AFA-4A98-B883-681EB25C6042}" type="sibTrans" cxnId="{6F143466-4862-4D6D-AE18-DEEE7492A4CE}">
      <dgm:prSet/>
      <dgm:spPr/>
      <dgm:t>
        <a:bodyPr/>
        <a:lstStyle/>
        <a:p>
          <a:endParaRPr lang="en-US"/>
        </a:p>
      </dgm:t>
    </dgm:pt>
    <dgm:pt modelId="{6E9EBC07-4695-4087-9F2D-1820376118EA}">
      <dgm:prSet/>
      <dgm:spPr/>
    </dgm:pt>
    <dgm:pt modelId="{E287EC3C-A94B-4240-864A-6ADA1FCBB420}" type="parTrans" cxnId="{AB06A32E-1C09-407B-B669-244F9D6BC3E4}">
      <dgm:prSet/>
      <dgm:spPr/>
      <dgm:t>
        <a:bodyPr/>
        <a:lstStyle/>
        <a:p>
          <a:endParaRPr lang="en-US"/>
        </a:p>
      </dgm:t>
    </dgm:pt>
    <dgm:pt modelId="{3FFC1836-DD56-46D5-9A14-AE5326BED602}" type="sibTrans" cxnId="{AB06A32E-1C09-407B-B669-244F9D6BC3E4}">
      <dgm:prSet/>
      <dgm:spPr/>
      <dgm:t>
        <a:bodyPr/>
        <a:lstStyle/>
        <a:p>
          <a:endParaRPr lang="en-US"/>
        </a:p>
      </dgm:t>
    </dgm:pt>
    <dgm:pt modelId="{4C8B37CD-B1DD-4F75-ABE3-A80AC606304E}">
      <dgm:prSet/>
      <dgm:spPr/>
    </dgm:pt>
    <dgm:pt modelId="{A61FA524-4368-4FE4-B5CC-789306921B87}" type="parTrans" cxnId="{0B589040-FE52-448A-BCDC-C1B5B3D0279E}">
      <dgm:prSet/>
      <dgm:spPr/>
      <dgm:t>
        <a:bodyPr/>
        <a:lstStyle/>
        <a:p>
          <a:endParaRPr lang="en-US"/>
        </a:p>
      </dgm:t>
    </dgm:pt>
    <dgm:pt modelId="{936BF9EB-36C6-4BFA-B75D-DCF7C26A5F23}" type="sibTrans" cxnId="{0B589040-FE52-448A-BCDC-C1B5B3D0279E}">
      <dgm:prSet/>
      <dgm:spPr/>
      <dgm:t>
        <a:bodyPr/>
        <a:lstStyle/>
        <a:p>
          <a:endParaRPr lang="en-US"/>
        </a:p>
      </dgm:t>
    </dgm:pt>
    <dgm:pt modelId="{6E36D519-6159-422B-B71D-8F18C96430CE}">
      <dgm:prSet/>
      <dgm:spPr/>
    </dgm:pt>
    <dgm:pt modelId="{80A4D801-77EF-4862-8416-8E4484B8E3C5}" type="parTrans" cxnId="{0CFC6498-D2D8-438C-98DF-EC689B5A53FC}">
      <dgm:prSet/>
      <dgm:spPr/>
      <dgm:t>
        <a:bodyPr/>
        <a:lstStyle/>
        <a:p>
          <a:endParaRPr lang="en-US"/>
        </a:p>
      </dgm:t>
    </dgm:pt>
    <dgm:pt modelId="{A6EEB8ED-1EC4-4BAF-B987-DF15321D3FCB}" type="sibTrans" cxnId="{0CFC6498-D2D8-438C-98DF-EC689B5A53FC}">
      <dgm:prSet/>
      <dgm:spPr/>
      <dgm:t>
        <a:bodyPr/>
        <a:lstStyle/>
        <a:p>
          <a:endParaRPr lang="en-US"/>
        </a:p>
      </dgm:t>
    </dgm:pt>
    <dgm:pt modelId="{14DEB2B2-0602-47D4-B7A0-47EC89C1A779}">
      <dgm:prSet/>
      <dgm:spPr/>
    </dgm:pt>
    <dgm:pt modelId="{82FD8104-2D69-486E-A572-FDBED39F4EBE}" type="parTrans" cxnId="{EB2D87EA-F005-4F3D-B062-5838672D1209}">
      <dgm:prSet/>
      <dgm:spPr/>
      <dgm:t>
        <a:bodyPr/>
        <a:lstStyle/>
        <a:p>
          <a:endParaRPr lang="en-US"/>
        </a:p>
      </dgm:t>
    </dgm:pt>
    <dgm:pt modelId="{A0584161-1BE7-416A-8743-B7A807690F8F}" type="sibTrans" cxnId="{EB2D87EA-F005-4F3D-B062-5838672D1209}">
      <dgm:prSet/>
      <dgm:spPr/>
      <dgm:t>
        <a:bodyPr/>
        <a:lstStyle/>
        <a:p>
          <a:endParaRPr lang="en-US"/>
        </a:p>
      </dgm:t>
    </dgm:pt>
    <dgm:pt modelId="{E8587024-2C5D-43B5-954E-006A665B394B}" type="pres">
      <dgm:prSet presAssocID="{5978A580-57FF-4820-80F6-FD1131982FE4}" presName="Name0" presStyleCnt="0">
        <dgm:presLayoutVars>
          <dgm:chMax val="1"/>
          <dgm:chPref val="1"/>
          <dgm:dir/>
          <dgm:resizeHandles/>
        </dgm:presLayoutVars>
      </dgm:prSet>
      <dgm:spPr/>
    </dgm:pt>
    <dgm:pt modelId="{A49265D5-B4C1-47DC-B36C-AC42607EA4C1}" type="pres">
      <dgm:prSet presAssocID="{1E469335-AB32-4CDA-A349-987E84CFEFE5}" presName="Parent" presStyleLbl="node1" presStyleIdx="0" presStyleCnt="2" custScaleX="135851" custScaleY="127588" custLinFactX="-25936" custLinFactNeighborX="-100000" custLinFactNeighborY="-211">
        <dgm:presLayoutVars>
          <dgm:chMax val="4"/>
          <dgm:chPref val="3"/>
        </dgm:presLayoutVars>
      </dgm:prSet>
      <dgm:spPr/>
    </dgm:pt>
    <dgm:pt modelId="{2C758D46-31E8-463E-8D45-054F6477F1CA}" type="pres">
      <dgm:prSet presAssocID="{8464454B-72E8-4844-A0EF-26930C80B407}" presName="Accent" presStyleLbl="node1" presStyleIdx="1" presStyleCnt="2" custLinFactNeighborX="-62255" custLinFactNeighborY="-1705"/>
      <dgm:spPr/>
    </dgm:pt>
    <dgm:pt modelId="{89BD0CAE-5B67-437A-B8CE-3BD636C890D2}" type="pres">
      <dgm:prSet presAssocID="{8464454B-72E8-4844-A0EF-26930C80B407}" presName="Image1" presStyleLbl="fgImgPlace1" presStyleIdx="0" presStyleCnt="1" custScaleX="156521" custScaleY="164708" custLinFactX="-52009" custLinFactNeighborX="-100000" custLinFactNeighborY="-6689"/>
      <dgm:spPr>
        <a:blipFill rotWithShape="1">
          <a:blip xmlns:r="http://schemas.openxmlformats.org/officeDocument/2006/relationships" r:embed="rId1"/>
          <a:srcRect/>
          <a:stretch>
            <a:fillRect l="-44000" r="-44000"/>
          </a:stretch>
        </a:blipFill>
      </dgm:spPr>
    </dgm:pt>
    <dgm:pt modelId="{6D18A252-7564-4596-9931-B9CB6F025544}" type="pres">
      <dgm:prSet presAssocID="{8464454B-72E8-4844-A0EF-26930C80B407}" presName="Child1" presStyleLbl="revTx" presStyleIdx="0" presStyleCnt="1" custScaleX="509319" custScaleY="195052" custLinFactX="6420" custLinFactNeighborX="100000" custLinFactNeighborY="-4779">
        <dgm:presLayoutVars>
          <dgm:chMax val="0"/>
          <dgm:chPref val="0"/>
          <dgm:bulletEnabled val="1"/>
        </dgm:presLayoutVars>
      </dgm:prSet>
      <dgm:spPr/>
    </dgm:pt>
  </dgm:ptLst>
  <dgm:cxnLst>
    <dgm:cxn modelId="{24686C02-EB6F-4D56-AD9D-41234AD4B3F5}" srcId="{8278E1D8-8B9E-4258-8B62-B10C6105229B}" destId="{ACEA595F-809F-4EB8-902A-9196B67BE2CA}" srcOrd="0" destOrd="0" parTransId="{AA727674-12B8-4596-95D9-DB9F7FEA3301}" sibTransId="{D7A1FBE3-7EE7-4571-84B8-9038E2577850}"/>
    <dgm:cxn modelId="{7AFDA319-B612-4E34-A228-B94F164C7254}" type="presOf" srcId="{5978A580-57FF-4820-80F6-FD1131982FE4}" destId="{E8587024-2C5D-43B5-954E-006A665B394B}" srcOrd="0" destOrd="0" presId="urn:microsoft.com/office/officeart/2011/layout/RadialPictureList"/>
    <dgm:cxn modelId="{AB06A32E-1C09-407B-B669-244F9D6BC3E4}" srcId="{5978A580-57FF-4820-80F6-FD1131982FE4}" destId="{6E9EBC07-4695-4087-9F2D-1820376118EA}" srcOrd="6" destOrd="0" parTransId="{E287EC3C-A94B-4240-864A-6ADA1FCBB420}" sibTransId="{3FFC1836-DD56-46D5-9A14-AE5326BED602}"/>
    <dgm:cxn modelId="{0B589040-FE52-448A-BCDC-C1B5B3D0279E}" srcId="{5978A580-57FF-4820-80F6-FD1131982FE4}" destId="{4C8B37CD-B1DD-4F75-ABE3-A80AC606304E}" srcOrd="7" destOrd="0" parTransId="{A61FA524-4368-4FE4-B5CC-789306921B87}" sibTransId="{936BF9EB-36C6-4BFA-B75D-DCF7C26A5F23}"/>
    <dgm:cxn modelId="{6F143466-4862-4D6D-AE18-DEEE7492A4CE}" srcId="{5978A580-57FF-4820-80F6-FD1131982FE4}" destId="{3BD3D53B-428D-4CC3-8BF1-0E7A9319E1DB}" srcOrd="5" destOrd="0" parTransId="{63F8C87A-58B7-4FE9-BE88-E1A012E5C73E}" sibTransId="{8C1552B9-2AFA-4A98-B883-681EB25C6042}"/>
    <dgm:cxn modelId="{CE636E48-63CA-4F97-93E8-9A75F199F516}" srcId="{5978A580-57FF-4820-80F6-FD1131982FE4}" destId="{916B747B-C43D-44B1-B633-42B4CB0533C4}" srcOrd="4" destOrd="0" parTransId="{A0FDB71D-C3D7-4D5F-8A3A-95A4509DE946}" sibTransId="{1245AC64-051D-476D-B2AD-01B12C2FB36A}"/>
    <dgm:cxn modelId="{506E6F92-6DBB-4F50-B35F-6AE9F8BCAD98}" type="presOf" srcId="{8464454B-72E8-4844-A0EF-26930C80B407}" destId="{6D18A252-7564-4596-9931-B9CB6F025544}" srcOrd="0" destOrd="0" presId="urn:microsoft.com/office/officeart/2011/layout/RadialPictureList"/>
    <dgm:cxn modelId="{0CFC6498-D2D8-438C-98DF-EC689B5A53FC}" srcId="{5978A580-57FF-4820-80F6-FD1131982FE4}" destId="{6E36D519-6159-422B-B71D-8F18C96430CE}" srcOrd="8" destOrd="0" parTransId="{80A4D801-77EF-4862-8416-8E4484B8E3C5}" sibTransId="{A6EEB8ED-1EC4-4BAF-B987-DF15321D3FCB}"/>
    <dgm:cxn modelId="{98D55B9A-6CC7-4FD5-BE4A-89F95157B666}" srcId="{5978A580-57FF-4820-80F6-FD1131982FE4}" destId="{D7388EA5-EE65-4930-A87F-9FA02C3178A7}" srcOrd="3" destOrd="0" parTransId="{F3502876-7711-4619-A6CB-E9FFCBE11532}" sibTransId="{237CE358-CEE9-4FB8-9144-78B59AA6AD57}"/>
    <dgm:cxn modelId="{6E5311B8-EEB7-4639-881A-9CE2AAAC2876}" srcId="{5978A580-57FF-4820-80F6-FD1131982FE4}" destId="{8278E1D8-8B9E-4258-8B62-B10C6105229B}" srcOrd="1" destOrd="0" parTransId="{7B949F68-261C-4614-B790-877BE67472B3}" sibTransId="{64A47103-A8B3-4627-B738-7B1B70748942}"/>
    <dgm:cxn modelId="{00E179BA-7742-482A-BE13-E30E96251813}" srcId="{5978A580-57FF-4820-80F6-FD1131982FE4}" destId="{F0CB78CE-3E29-42AB-9945-3A0EE6F623B8}" srcOrd="2" destOrd="0" parTransId="{2377C8C7-0C29-4F9D-8439-9DF5E1B3C111}" sibTransId="{1B8DC9DA-9C4A-4E42-BFFD-FB1667468260}"/>
    <dgm:cxn modelId="{AC5CA8C5-8474-4CAE-8B37-87BD7B8FD037}" srcId="{5978A580-57FF-4820-80F6-FD1131982FE4}" destId="{1E469335-AB32-4CDA-A349-987E84CFEFE5}" srcOrd="0" destOrd="0" parTransId="{79BA3710-C9D6-45B7-BC78-ADC20EE24DC4}" sibTransId="{233FBB67-8C68-4272-8556-838C1A301A92}"/>
    <dgm:cxn modelId="{081E9BD8-060C-4CC8-8B9D-12B287BE776A}" type="presOf" srcId="{1E469335-AB32-4CDA-A349-987E84CFEFE5}" destId="{A49265D5-B4C1-47DC-B36C-AC42607EA4C1}" srcOrd="0" destOrd="0" presId="urn:microsoft.com/office/officeart/2011/layout/RadialPictureList"/>
    <dgm:cxn modelId="{EB2D87EA-F005-4F3D-B062-5838672D1209}" srcId="{5978A580-57FF-4820-80F6-FD1131982FE4}" destId="{14DEB2B2-0602-47D4-B7A0-47EC89C1A779}" srcOrd="9" destOrd="0" parTransId="{82FD8104-2D69-486E-A572-FDBED39F4EBE}" sibTransId="{A0584161-1BE7-416A-8743-B7A807690F8F}"/>
    <dgm:cxn modelId="{D8D098ED-2C02-44E9-ADF9-271EE726B422}" srcId="{1E469335-AB32-4CDA-A349-987E84CFEFE5}" destId="{8464454B-72E8-4844-A0EF-26930C80B407}" srcOrd="0" destOrd="0" parTransId="{C0558179-9E05-405A-B5D2-C6F21C5563EE}" sibTransId="{503DFADE-C78B-4C94-B7C0-7642B56A1A91}"/>
    <dgm:cxn modelId="{439C8A0A-7E50-4A7C-AF59-F7912D3E0796}" type="presParOf" srcId="{E8587024-2C5D-43B5-954E-006A665B394B}" destId="{A49265D5-B4C1-47DC-B36C-AC42607EA4C1}" srcOrd="0" destOrd="0" presId="urn:microsoft.com/office/officeart/2011/layout/RadialPictureList"/>
    <dgm:cxn modelId="{852B9D03-070F-4C6C-97CB-55A60F422FD4}" type="presParOf" srcId="{E8587024-2C5D-43B5-954E-006A665B394B}" destId="{2C758D46-31E8-463E-8D45-054F6477F1CA}" srcOrd="1" destOrd="0" presId="urn:microsoft.com/office/officeart/2011/layout/RadialPictureList"/>
    <dgm:cxn modelId="{25A1D955-6E1D-446E-8356-6FF9BA2A8C9F}" type="presParOf" srcId="{E8587024-2C5D-43B5-954E-006A665B394B}" destId="{89BD0CAE-5B67-437A-B8CE-3BD636C890D2}" srcOrd="2" destOrd="0" presId="urn:microsoft.com/office/officeart/2011/layout/RadialPictureList"/>
    <dgm:cxn modelId="{9971D73C-5B11-4C44-976E-2C53FBF90A8B}" type="presParOf" srcId="{E8587024-2C5D-43B5-954E-006A665B394B}" destId="{6D18A252-7564-4596-9931-B9CB6F025544}" srcOrd="3"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5ED42-0C81-419A-9526-12CBEEE8A32B}">
      <dsp:nvSpPr>
        <dsp:cNvPr id="0" name=""/>
        <dsp:cNvSpPr/>
      </dsp:nvSpPr>
      <dsp:spPr>
        <a:xfrm>
          <a:off x="0" y="44738"/>
          <a:ext cx="4440095" cy="748800"/>
        </a:xfrm>
        <a:prstGeom prst="round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Mercury.</a:t>
          </a:r>
        </a:p>
      </dsp:txBody>
      <dsp:txXfrm>
        <a:off x="36553" y="81291"/>
        <a:ext cx="4366989" cy="675694"/>
      </dsp:txXfrm>
    </dsp:sp>
    <dsp:sp modelId="{700BC6BF-DAE8-42E6-8EC6-BC9176CA33D6}">
      <dsp:nvSpPr>
        <dsp:cNvPr id="0" name=""/>
        <dsp:cNvSpPr/>
      </dsp:nvSpPr>
      <dsp:spPr>
        <a:xfrm>
          <a:off x="24976" y="902994"/>
          <a:ext cx="4403274" cy="748800"/>
        </a:xfrm>
        <a:prstGeom prst="round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Cleaning Machine. </a:t>
          </a:r>
        </a:p>
      </dsp:txBody>
      <dsp:txXfrm>
        <a:off x="61529" y="939547"/>
        <a:ext cx="4330168" cy="675694"/>
      </dsp:txXfrm>
    </dsp:sp>
    <dsp:sp modelId="{07B725F2-16EB-407A-B2ED-26737BE23641}">
      <dsp:nvSpPr>
        <dsp:cNvPr id="0" name=""/>
        <dsp:cNvSpPr/>
      </dsp:nvSpPr>
      <dsp:spPr>
        <a:xfrm>
          <a:off x="32" y="1739391"/>
          <a:ext cx="4452133" cy="748800"/>
        </a:xfrm>
        <a:prstGeom prst="round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Bitter Kola.</a:t>
          </a:r>
        </a:p>
      </dsp:txBody>
      <dsp:txXfrm>
        <a:off x="36585" y="1775944"/>
        <a:ext cx="4379027" cy="675694"/>
      </dsp:txXfrm>
    </dsp:sp>
    <dsp:sp modelId="{60966264-E086-450C-B653-2C17D681152C}">
      <dsp:nvSpPr>
        <dsp:cNvPr id="0" name=""/>
        <dsp:cNvSpPr/>
      </dsp:nvSpPr>
      <dsp:spPr>
        <a:xfrm>
          <a:off x="4280" y="2569996"/>
          <a:ext cx="4429216" cy="748800"/>
        </a:xfrm>
        <a:prstGeom prst="round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Insulin syringe.</a:t>
          </a:r>
        </a:p>
      </dsp:txBody>
      <dsp:txXfrm>
        <a:off x="40833" y="2606549"/>
        <a:ext cx="4356110" cy="675694"/>
      </dsp:txXfrm>
    </dsp:sp>
    <dsp:sp modelId="{8935E1E8-6D2D-4ACE-A7FC-A07FE4560193}">
      <dsp:nvSpPr>
        <dsp:cNvPr id="0" name=""/>
        <dsp:cNvSpPr/>
      </dsp:nvSpPr>
      <dsp:spPr>
        <a:xfrm>
          <a:off x="2156" y="3426893"/>
          <a:ext cx="4393038" cy="748800"/>
        </a:xfrm>
        <a:prstGeom prst="round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Activatiom powder.</a:t>
          </a:r>
        </a:p>
      </dsp:txBody>
      <dsp:txXfrm>
        <a:off x="38709" y="3463446"/>
        <a:ext cx="4319932" cy="675694"/>
      </dsp:txXfrm>
    </dsp:sp>
    <dsp:sp modelId="{DF1540AC-1E45-40C3-AE2E-5876DE58AB02}">
      <dsp:nvSpPr>
        <dsp:cNvPr id="0" name=""/>
        <dsp:cNvSpPr/>
      </dsp:nvSpPr>
      <dsp:spPr>
        <a:xfrm>
          <a:off x="15514" y="4284551"/>
          <a:ext cx="4404432" cy="707878"/>
        </a:xfrm>
        <a:prstGeom prst="roundRect">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Oral liquids</a:t>
          </a:r>
        </a:p>
      </dsp:txBody>
      <dsp:txXfrm>
        <a:off x="50070" y="4319107"/>
        <a:ext cx="4335320" cy="638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84F33-39CB-499E-80E4-95C7BDC48105}">
      <dsp:nvSpPr>
        <dsp:cNvPr id="0" name=""/>
        <dsp:cNvSpPr/>
      </dsp:nvSpPr>
      <dsp:spPr>
        <a:xfrm>
          <a:off x="0" y="63499"/>
          <a:ext cx="5393100" cy="2808000"/>
        </a:xfrm>
        <a:prstGeom prst="roundRect">
          <a:avLst/>
        </a:prstGeom>
        <a:gradFill rotWithShape="0">
          <a:gsLst>
            <a:gs pos="0">
              <a:schemeClr val="accent1">
                <a:alpha val="90000"/>
                <a:hueOff val="0"/>
                <a:satOff val="0"/>
                <a:lumOff val="0"/>
                <a:alphaOff val="0"/>
                <a:tint val="98000"/>
                <a:lumMod val="110000"/>
              </a:schemeClr>
            </a:gs>
            <a:gs pos="84000">
              <a:schemeClr val="accent1">
                <a:alpha val="9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SUVN-502 is a novel, potent, safe, highly selective and orally active antagonist at a central nervous system serotonin receptor site 5-HT6 intended for treatment of cognitive disorders such as Alzheimer's and Schizophrenia, an unmet medical need. </a:t>
          </a:r>
        </a:p>
      </dsp:txBody>
      <dsp:txXfrm>
        <a:off x="137075" y="200574"/>
        <a:ext cx="5118950" cy="2533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165A3-9BB3-4D5D-9531-035CCBDE7CE3}">
      <dsp:nvSpPr>
        <dsp:cNvPr id="0" name=""/>
        <dsp:cNvSpPr/>
      </dsp:nvSpPr>
      <dsp:spPr>
        <a:xfrm>
          <a:off x="0" y="279129"/>
          <a:ext cx="2447995" cy="4032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ACF3C-2844-48C1-AE66-B427BB2A06E5}">
      <dsp:nvSpPr>
        <dsp:cNvPr id="0" name=""/>
        <dsp:cNvSpPr/>
      </dsp:nvSpPr>
      <dsp:spPr>
        <a:xfrm>
          <a:off x="122399" y="42968"/>
          <a:ext cx="1713596" cy="4723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64770" bIns="0" numCol="1" spcCol="1270" anchor="ctr" anchorCtr="0">
          <a:noAutofit/>
        </a:bodyPr>
        <a:lstStyle/>
        <a:p>
          <a:pPr marL="0" lvl="0" indent="0" algn="l" defTabSz="711200">
            <a:lnSpc>
              <a:spcPct val="90000"/>
            </a:lnSpc>
            <a:spcBef>
              <a:spcPct val="0"/>
            </a:spcBef>
            <a:spcAft>
              <a:spcPct val="35000"/>
            </a:spcAft>
            <a:buNone/>
          </a:pPr>
          <a:r>
            <a:rPr lang="en-US" sz="1600" b="0" kern="1200" dirty="0"/>
            <a:t>C21H24BrN3O3S</a:t>
          </a:r>
          <a:endParaRPr lang="en-US" sz="1600" kern="1200" dirty="0"/>
        </a:p>
      </dsp:txBody>
      <dsp:txXfrm>
        <a:off x="145456" y="66025"/>
        <a:ext cx="1667482"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33B49-240D-4BB2-B66C-126D5BEB01DC}">
      <dsp:nvSpPr>
        <dsp:cNvPr id="0" name=""/>
        <dsp:cNvSpPr/>
      </dsp:nvSpPr>
      <dsp:spPr>
        <a:xfrm>
          <a:off x="0" y="357306"/>
          <a:ext cx="5402263"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Suven life science is a biopharmaceutical company </a:t>
          </a:r>
        </a:p>
      </dsp:txBody>
      <dsp:txXfrm>
        <a:off x="21704" y="379010"/>
        <a:ext cx="5358855" cy="401192"/>
      </dsp:txXfrm>
    </dsp:sp>
    <dsp:sp modelId="{BA56B145-65F3-4081-A94B-DD96777342BE}">
      <dsp:nvSpPr>
        <dsp:cNvPr id="0" name=""/>
        <dsp:cNvSpPr/>
      </dsp:nvSpPr>
      <dsp:spPr>
        <a:xfrm>
          <a:off x="0" y="863404"/>
          <a:ext cx="5402263"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on </a:t>
          </a:r>
          <a:r>
            <a:rPr lang="en-US" sz="1900" kern="1200" dirty="0" err="1"/>
            <a:t>discovering,developing</a:t>
          </a:r>
          <a:r>
            <a:rPr lang="en-US" sz="1900" kern="1200" dirty="0"/>
            <a:t> and </a:t>
          </a:r>
          <a:r>
            <a:rPr lang="en-US" sz="1900" kern="1200" dirty="0" err="1"/>
            <a:t>commercialining</a:t>
          </a:r>
          <a:r>
            <a:rPr lang="en-US" sz="1900" kern="1200" dirty="0"/>
            <a:t> novel</a:t>
          </a:r>
        </a:p>
      </dsp:txBody>
      <dsp:txXfrm>
        <a:off x="21704" y="885108"/>
        <a:ext cx="5358855" cy="401192"/>
      </dsp:txXfrm>
    </dsp:sp>
    <dsp:sp modelId="{ABC310D5-3E7C-4616-B205-0A77F22FEC5A}">
      <dsp:nvSpPr>
        <dsp:cNvPr id="0" name=""/>
        <dsp:cNvSpPr/>
      </dsp:nvSpPr>
      <dsp:spPr>
        <a:xfrm>
          <a:off x="0" y="1364899"/>
          <a:ext cx="5402263"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pharmaceutical products, which are first in class or</a:t>
          </a:r>
        </a:p>
      </dsp:txBody>
      <dsp:txXfrm>
        <a:off x="21704" y="1386603"/>
        <a:ext cx="5358855" cy="401192"/>
      </dsp:txXfrm>
    </dsp:sp>
    <dsp:sp modelId="{95768E68-DE43-4EB2-A8DD-B8186C51BF90}">
      <dsp:nvSpPr>
        <dsp:cNvPr id="0" name=""/>
        <dsp:cNvSpPr/>
      </dsp:nvSpPr>
      <dsp:spPr>
        <a:xfrm>
          <a:off x="0" y="1864219"/>
          <a:ext cx="5402263"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Best in class therapies through the use of GPCR </a:t>
          </a:r>
        </a:p>
      </dsp:txBody>
      <dsp:txXfrm>
        <a:off x="21704" y="1885923"/>
        <a:ext cx="5358855" cy="401192"/>
      </dsp:txXfrm>
    </dsp:sp>
    <dsp:sp modelId="{D681B91E-5A11-42C2-8DC5-71B90966D0FD}">
      <dsp:nvSpPr>
        <dsp:cNvPr id="0" name=""/>
        <dsp:cNvSpPr/>
      </dsp:nvSpPr>
      <dsp:spPr>
        <a:xfrm>
          <a:off x="0" y="2363539"/>
          <a:ext cx="5402263"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 protein-coupled receptors) targets.</a:t>
          </a:r>
        </a:p>
      </dsp:txBody>
      <dsp:txXfrm>
        <a:off x="21704" y="2385243"/>
        <a:ext cx="5358855" cy="401192"/>
      </dsp:txXfrm>
    </dsp:sp>
    <dsp:sp modelId="{897F86C0-BAF7-4573-9885-749C009B90A4}">
      <dsp:nvSpPr>
        <dsp:cNvPr id="0" name=""/>
        <dsp:cNvSpPr/>
      </dsp:nvSpPr>
      <dsp:spPr>
        <a:xfrm>
          <a:off x="0" y="2808139"/>
          <a:ext cx="540226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522"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dsp:txBody>
      <dsp:txXfrm>
        <a:off x="0" y="2808139"/>
        <a:ext cx="5402263" cy="314640"/>
      </dsp:txXfrm>
    </dsp:sp>
    <dsp:sp modelId="{9E11FDC0-AD48-4A1B-8188-5643B094F425}">
      <dsp:nvSpPr>
        <dsp:cNvPr id="0" name=""/>
        <dsp:cNvSpPr/>
      </dsp:nvSpPr>
      <dsp:spPr>
        <a:xfrm>
          <a:off x="0" y="3175236"/>
          <a:ext cx="5402263"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Gpcr</a:t>
          </a:r>
          <a:r>
            <a:rPr lang="en-US" sz="1900" kern="1200" dirty="0"/>
            <a:t> is also called seven-transmembrane receptor</a:t>
          </a:r>
        </a:p>
      </dsp:txBody>
      <dsp:txXfrm>
        <a:off x="21704" y="3196940"/>
        <a:ext cx="5358855" cy="401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CEE90-684E-4712-98AC-3E19CF714419}">
      <dsp:nvSpPr>
        <dsp:cNvPr id="0" name=""/>
        <dsp:cNvSpPr/>
      </dsp:nvSpPr>
      <dsp:spPr>
        <a:xfrm>
          <a:off x="0" y="550224"/>
          <a:ext cx="6707111"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To Emerge as a </a:t>
          </a:r>
          <a:r>
            <a:rPr lang="en-US" sz="1900" b="1" kern="1200" dirty="0" err="1"/>
            <a:t>leadng</a:t>
          </a:r>
          <a:r>
            <a:rPr lang="en-US" sz="1900" b="1" kern="1200" dirty="0"/>
            <a:t> player by providing full spectrum </a:t>
          </a:r>
          <a:endParaRPr lang="en-US" sz="1900" kern="1200" dirty="0"/>
        </a:p>
      </dsp:txBody>
      <dsp:txXfrm>
        <a:off x="21704" y="571928"/>
        <a:ext cx="6663703" cy="401192"/>
      </dsp:txXfrm>
    </dsp:sp>
    <dsp:sp modelId="{EC192019-65A9-40A6-9F40-C79F196E787D}">
      <dsp:nvSpPr>
        <dsp:cNvPr id="0" name=""/>
        <dsp:cNvSpPr/>
      </dsp:nvSpPr>
      <dsp:spPr>
        <a:xfrm>
          <a:off x="0" y="1049544"/>
          <a:ext cx="6707111"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services in drug development, manufacturing and support </a:t>
          </a:r>
          <a:endParaRPr lang="en-US" sz="1900" kern="1200"/>
        </a:p>
      </dsp:txBody>
      <dsp:txXfrm>
        <a:off x="21704" y="1071248"/>
        <a:ext cx="6663703" cy="401192"/>
      </dsp:txXfrm>
    </dsp:sp>
    <dsp:sp modelId="{DDA2E2AC-E38B-45EB-B471-49C5BC716C12}">
      <dsp:nvSpPr>
        <dsp:cNvPr id="0" name=""/>
        <dsp:cNvSpPr/>
      </dsp:nvSpPr>
      <dsp:spPr>
        <a:xfrm>
          <a:off x="0" y="1548864"/>
          <a:ext cx="6707111"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under collaboration with leading global life science </a:t>
          </a:r>
          <a:endParaRPr lang="en-US" sz="1900" kern="1200"/>
        </a:p>
      </dsp:txBody>
      <dsp:txXfrm>
        <a:off x="21704" y="1570568"/>
        <a:ext cx="6663703" cy="401192"/>
      </dsp:txXfrm>
    </dsp:sp>
    <dsp:sp modelId="{2D6B98EC-B31F-46C3-BC50-CB3606D7EC20}">
      <dsp:nvSpPr>
        <dsp:cNvPr id="0" name=""/>
        <dsp:cNvSpPr/>
      </dsp:nvSpPr>
      <dsp:spPr>
        <a:xfrm>
          <a:off x="0" y="2045281"/>
          <a:ext cx="6707111" cy="444600"/>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players</a:t>
          </a:r>
          <a:r>
            <a:rPr lang="en-US" sz="1900" kern="1200"/>
            <a:t>.</a:t>
          </a:r>
        </a:p>
      </dsp:txBody>
      <dsp:txXfrm>
        <a:off x="21704" y="2066985"/>
        <a:ext cx="6663703" cy="401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65D5-B4C1-47DC-B36C-AC42607EA4C1}">
      <dsp:nvSpPr>
        <dsp:cNvPr id="0" name=""/>
        <dsp:cNvSpPr/>
      </dsp:nvSpPr>
      <dsp:spPr>
        <a:xfrm>
          <a:off x="0" y="728120"/>
          <a:ext cx="2377960" cy="2233433"/>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FORMULATION</a:t>
          </a:r>
        </a:p>
      </dsp:txBody>
      <dsp:txXfrm>
        <a:off x="348244" y="1055199"/>
        <a:ext cx="1681472" cy="1579275"/>
      </dsp:txXfrm>
    </dsp:sp>
    <dsp:sp modelId="{2C758D46-31E8-463E-8D45-054F6477F1CA}">
      <dsp:nvSpPr>
        <dsp:cNvPr id="0" name=""/>
        <dsp:cNvSpPr/>
      </dsp:nvSpPr>
      <dsp:spPr>
        <a:xfrm>
          <a:off x="-581195" y="-62715"/>
          <a:ext cx="3528553" cy="3678303"/>
        </a:xfrm>
        <a:prstGeom prst="blockArc">
          <a:avLst>
            <a:gd name="adj1" fmla="val 18657792"/>
            <a:gd name="adj2" fmla="val 2965590"/>
            <a:gd name="adj3" fmla="val 5640"/>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BD0CAE-5B67-437A-B8CE-3BD636C890D2}">
      <dsp:nvSpPr>
        <dsp:cNvPr id="0" name=""/>
        <dsp:cNvSpPr/>
      </dsp:nvSpPr>
      <dsp:spPr>
        <a:xfrm>
          <a:off x="2885704" y="1010946"/>
          <a:ext cx="1467705" cy="1544907"/>
        </a:xfrm>
        <a:prstGeom prst="ellipse">
          <a:avLst/>
        </a:prstGeom>
        <a:blipFill rotWithShape="1">
          <a:blip xmlns:r="http://schemas.openxmlformats.org/officeDocument/2006/relationships" r:embed="rId1"/>
          <a:srcRect/>
          <a:stretch>
            <a:fillRect l="-44000" r="-4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18A252-7564-4596-9931-B9CB6F025544}">
      <dsp:nvSpPr>
        <dsp:cNvPr id="0" name=""/>
        <dsp:cNvSpPr/>
      </dsp:nvSpPr>
      <dsp:spPr>
        <a:xfrm>
          <a:off x="4357104" y="884713"/>
          <a:ext cx="6392741" cy="182952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marL="0" lvl="0" indent="0" algn="l" defTabSz="755650">
            <a:lnSpc>
              <a:spcPct val="90000"/>
            </a:lnSpc>
            <a:spcBef>
              <a:spcPct val="0"/>
            </a:spcBef>
            <a:spcAft>
              <a:spcPct val="10000"/>
            </a:spcAft>
            <a:buFont typeface="Courier New" panose="02070309020205020404" pitchFamily="49" charset="0"/>
            <a:buNone/>
          </a:pPr>
          <a:r>
            <a:rPr lang="en-US" sz="1700" kern="1200" dirty="0"/>
            <a:t>Pharmaceutical product development </a:t>
          </a:r>
        </a:p>
        <a:p>
          <a:pPr marL="0" lvl="0" indent="0" algn="l" defTabSz="755650">
            <a:lnSpc>
              <a:spcPct val="90000"/>
            </a:lnSpc>
            <a:spcBef>
              <a:spcPct val="0"/>
            </a:spcBef>
            <a:spcAft>
              <a:spcPct val="10000"/>
            </a:spcAft>
            <a:buFont typeface="Courier New" panose="02070309020205020404" pitchFamily="49" charset="0"/>
            <a:buNone/>
          </a:pPr>
          <a:endParaRPr lang="en-US" sz="1700" kern="1200" dirty="0"/>
        </a:p>
        <a:p>
          <a:pPr marL="0" lvl="0" indent="0" algn="l" defTabSz="755650">
            <a:lnSpc>
              <a:spcPct val="90000"/>
            </a:lnSpc>
            <a:spcBef>
              <a:spcPct val="0"/>
            </a:spcBef>
            <a:spcAft>
              <a:spcPct val="10000"/>
            </a:spcAft>
            <a:buFont typeface="Courier New" panose="02070309020205020404" pitchFamily="49" charset="0"/>
            <a:buNone/>
          </a:pPr>
          <a:r>
            <a:rPr lang="en-US" sz="1700" kern="1200" dirty="0"/>
            <a:t>Product scale up and manufacturing service</a:t>
          </a:r>
        </a:p>
        <a:p>
          <a:pPr marL="0" lvl="0" indent="0" algn="l" defTabSz="755650">
            <a:lnSpc>
              <a:spcPct val="90000"/>
            </a:lnSpc>
            <a:spcBef>
              <a:spcPct val="0"/>
            </a:spcBef>
            <a:spcAft>
              <a:spcPct val="10000"/>
            </a:spcAft>
            <a:buFont typeface="Courier New" panose="02070309020205020404" pitchFamily="49" charset="0"/>
            <a:buNone/>
          </a:pPr>
          <a:endParaRPr lang="en-US" sz="1700" kern="1200" dirty="0"/>
        </a:p>
        <a:p>
          <a:pPr marL="0" lvl="0" indent="0" algn="l" defTabSz="755650">
            <a:lnSpc>
              <a:spcPct val="90000"/>
            </a:lnSpc>
            <a:spcBef>
              <a:spcPct val="0"/>
            </a:spcBef>
            <a:spcAft>
              <a:spcPct val="10000"/>
            </a:spcAft>
            <a:buFont typeface="Courier New" panose="02070309020205020404" pitchFamily="49" charset="0"/>
            <a:buNone/>
          </a:pPr>
          <a:r>
            <a:rPr lang="en-US" sz="1700" kern="1200" dirty="0"/>
            <a:t> Pharmaceutical Analytical services </a:t>
          </a:r>
        </a:p>
        <a:p>
          <a:pPr marL="0" lvl="0" indent="0" algn="l" defTabSz="755650">
            <a:lnSpc>
              <a:spcPct val="90000"/>
            </a:lnSpc>
            <a:spcBef>
              <a:spcPct val="0"/>
            </a:spcBef>
            <a:spcAft>
              <a:spcPct val="10000"/>
            </a:spcAft>
            <a:buFont typeface="Courier New" panose="02070309020205020404" pitchFamily="49" charset="0"/>
            <a:buNone/>
          </a:pPr>
          <a:endParaRPr lang="en-US" sz="1700" kern="1200" dirty="0"/>
        </a:p>
        <a:p>
          <a:pPr marL="0" lvl="0" indent="0" algn="l" defTabSz="755650">
            <a:lnSpc>
              <a:spcPct val="90000"/>
            </a:lnSpc>
            <a:spcBef>
              <a:spcPct val="0"/>
            </a:spcBef>
            <a:spcAft>
              <a:spcPct val="10000"/>
            </a:spcAft>
            <a:buFont typeface="Courier New" panose="02070309020205020404" pitchFamily="49" charset="0"/>
            <a:buNone/>
          </a:pPr>
          <a:r>
            <a:rPr lang="en-US" sz="1700" kern="1200" dirty="0"/>
            <a:t>Regulatory management services</a:t>
          </a:r>
        </a:p>
      </dsp:txBody>
      <dsp:txXfrm>
        <a:off x="4357104" y="884713"/>
        <a:ext cx="6392741" cy="18295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A21861D-3198-44F4-98AF-6F6BA24FEA3C}" type="datetimeFigureOut">
              <a:rPr lang="en-US" smtClean="0"/>
              <a:t>9/20/2021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923A631-77D4-442E-8007-9F38A764B66D}" type="slidenum">
              <a:rPr lang="en-US" smtClean="0"/>
              <a:t>‹#›</a:t>
            </a:fld>
            <a:endParaRPr lang="en-US"/>
          </a:p>
        </p:txBody>
      </p:sp>
    </p:spTree>
    <p:extLst>
      <p:ext uri="{BB962C8B-B14F-4D97-AF65-F5344CB8AC3E}">
        <p14:creationId xmlns:p14="http://schemas.microsoft.com/office/powerpoint/2010/main" val="106702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1861D-3198-44F4-98AF-6F6BA24FEA3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A631-77D4-442E-8007-9F38A764B66D}" type="slidenum">
              <a:rPr lang="en-US" smtClean="0"/>
              <a:t>‹#›</a:t>
            </a:fld>
            <a:endParaRPr lang="en-US"/>
          </a:p>
        </p:txBody>
      </p:sp>
    </p:spTree>
    <p:extLst>
      <p:ext uri="{BB962C8B-B14F-4D97-AF65-F5344CB8AC3E}">
        <p14:creationId xmlns:p14="http://schemas.microsoft.com/office/powerpoint/2010/main" val="279807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A21861D-3198-44F4-98AF-6F6BA24FEA3C}" type="datetimeFigureOut">
              <a:rPr lang="en-US" smtClean="0"/>
              <a:t>9/20/2021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923A631-77D4-442E-8007-9F38A764B66D}" type="slidenum">
              <a:rPr lang="en-US" smtClean="0"/>
              <a:t>‹#›</a:t>
            </a:fld>
            <a:endParaRPr lang="en-US"/>
          </a:p>
        </p:txBody>
      </p:sp>
    </p:spTree>
    <p:extLst>
      <p:ext uri="{BB962C8B-B14F-4D97-AF65-F5344CB8AC3E}">
        <p14:creationId xmlns:p14="http://schemas.microsoft.com/office/powerpoint/2010/main" val="426318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1861D-3198-44F4-98AF-6F6BA24FEA3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5923A631-77D4-442E-8007-9F38A764B66D}" type="slidenum">
              <a:rPr lang="en-US" smtClean="0"/>
              <a:t>‹#›</a:t>
            </a:fld>
            <a:endParaRPr lang="en-US"/>
          </a:p>
        </p:txBody>
      </p:sp>
    </p:spTree>
    <p:extLst>
      <p:ext uri="{BB962C8B-B14F-4D97-AF65-F5344CB8AC3E}">
        <p14:creationId xmlns:p14="http://schemas.microsoft.com/office/powerpoint/2010/main" val="88173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A21861D-3198-44F4-98AF-6F6BA24FEA3C}" type="datetimeFigureOut">
              <a:rPr lang="en-US" smtClean="0"/>
              <a:t>9/20/2021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923A631-77D4-442E-8007-9F38A764B66D}" type="slidenum">
              <a:rPr lang="en-US" smtClean="0"/>
              <a:t>‹#›</a:t>
            </a:fld>
            <a:endParaRPr lang="en-US"/>
          </a:p>
        </p:txBody>
      </p:sp>
    </p:spTree>
    <p:extLst>
      <p:ext uri="{BB962C8B-B14F-4D97-AF65-F5344CB8AC3E}">
        <p14:creationId xmlns:p14="http://schemas.microsoft.com/office/powerpoint/2010/main" val="136435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1861D-3198-44F4-98AF-6F6BA24FEA3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A631-77D4-442E-8007-9F38A764B66D}" type="slidenum">
              <a:rPr lang="en-US" smtClean="0"/>
              <a:t>‹#›</a:t>
            </a:fld>
            <a:endParaRPr lang="en-US"/>
          </a:p>
        </p:txBody>
      </p:sp>
    </p:spTree>
    <p:extLst>
      <p:ext uri="{BB962C8B-B14F-4D97-AF65-F5344CB8AC3E}">
        <p14:creationId xmlns:p14="http://schemas.microsoft.com/office/powerpoint/2010/main" val="391847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1861D-3198-44F4-98AF-6F6BA24FEA3C}"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3A631-77D4-442E-8007-9F38A764B66D}" type="slidenum">
              <a:rPr lang="en-US" smtClean="0"/>
              <a:t>‹#›</a:t>
            </a:fld>
            <a:endParaRPr lang="en-US"/>
          </a:p>
        </p:txBody>
      </p:sp>
    </p:spTree>
    <p:extLst>
      <p:ext uri="{BB962C8B-B14F-4D97-AF65-F5344CB8AC3E}">
        <p14:creationId xmlns:p14="http://schemas.microsoft.com/office/powerpoint/2010/main" val="2743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1861D-3198-44F4-98AF-6F6BA24FEA3C}"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3A631-77D4-442E-8007-9F38A764B66D}" type="slidenum">
              <a:rPr lang="en-US" smtClean="0"/>
              <a:t>‹#›</a:t>
            </a:fld>
            <a:endParaRPr lang="en-US"/>
          </a:p>
        </p:txBody>
      </p:sp>
    </p:spTree>
    <p:extLst>
      <p:ext uri="{BB962C8B-B14F-4D97-AF65-F5344CB8AC3E}">
        <p14:creationId xmlns:p14="http://schemas.microsoft.com/office/powerpoint/2010/main" val="7977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861D-3198-44F4-98AF-6F6BA24FEA3C}"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3A631-77D4-442E-8007-9F38A764B66D}" type="slidenum">
              <a:rPr lang="en-US" smtClean="0"/>
              <a:t>‹#›</a:t>
            </a:fld>
            <a:endParaRPr lang="en-US"/>
          </a:p>
        </p:txBody>
      </p:sp>
    </p:spTree>
    <p:extLst>
      <p:ext uri="{BB962C8B-B14F-4D97-AF65-F5344CB8AC3E}">
        <p14:creationId xmlns:p14="http://schemas.microsoft.com/office/powerpoint/2010/main" val="198887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A21861D-3198-44F4-98AF-6F6BA24FEA3C}" type="datetimeFigureOut">
              <a:rPr lang="en-US" smtClean="0"/>
              <a:t>9/20/2021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923A631-77D4-442E-8007-9F38A764B66D}" type="slidenum">
              <a:rPr lang="en-US" smtClean="0"/>
              <a:t>‹#›</a:t>
            </a:fld>
            <a:endParaRPr lang="en-US"/>
          </a:p>
        </p:txBody>
      </p:sp>
    </p:spTree>
    <p:extLst>
      <p:ext uri="{BB962C8B-B14F-4D97-AF65-F5344CB8AC3E}">
        <p14:creationId xmlns:p14="http://schemas.microsoft.com/office/powerpoint/2010/main" val="424211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21861D-3198-44F4-98AF-6F6BA24FEA3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A631-77D4-442E-8007-9F38A764B66D}" type="slidenum">
              <a:rPr lang="en-US" smtClean="0"/>
              <a:t>‹#›</a:t>
            </a:fld>
            <a:endParaRPr lang="en-US"/>
          </a:p>
        </p:txBody>
      </p:sp>
    </p:spTree>
    <p:extLst>
      <p:ext uri="{BB962C8B-B14F-4D97-AF65-F5344CB8AC3E}">
        <p14:creationId xmlns:p14="http://schemas.microsoft.com/office/powerpoint/2010/main" val="164288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A21861D-3198-44F4-98AF-6F6BA24FEA3C}" type="datetimeFigureOut">
              <a:rPr lang="en-US" smtClean="0"/>
              <a:t>9/20/2021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923A631-77D4-442E-8007-9F38A764B66D}"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73193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EC27-A2B4-49D2-9413-C7E4062F2A3A}"/>
              </a:ext>
            </a:extLst>
          </p:cNvPr>
          <p:cNvSpPr>
            <a:spLocks noGrp="1"/>
          </p:cNvSpPr>
          <p:nvPr>
            <p:ph type="ctrTitle"/>
          </p:nvPr>
        </p:nvSpPr>
        <p:spPr>
          <a:xfrm>
            <a:off x="0" y="0"/>
            <a:ext cx="12191999" cy="1420233"/>
          </a:xfrm>
        </p:spPr>
        <p:txBody>
          <a:bodyPr>
            <a:normAutofit fontScale="90000"/>
          </a:bodyPr>
          <a:lstStyle/>
          <a:p>
            <a:pPr algn="ctr"/>
            <a:r>
              <a:rPr lang="en-US" sz="36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SHREE M&amp;N VIRANI SCIENCE COLLEGE </a:t>
            </a:r>
            <a:br>
              <a:rPr lang="en-US" sz="36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br>
            <a:r>
              <a:rPr lang="en-US" sz="36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 (AUTONOMOUS)</a:t>
            </a:r>
            <a:br>
              <a:rPr lang="en-US" sz="36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br>
            <a:r>
              <a:rPr lang="en-US" sz="36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ITPR SEMINAR</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62F95F42-F498-4EEA-8186-B4335477F3C3}"/>
              </a:ext>
            </a:extLst>
          </p:cNvPr>
          <p:cNvSpPr>
            <a:spLocks noGrp="1"/>
          </p:cNvSpPr>
          <p:nvPr>
            <p:ph type="subTitle" idx="1"/>
          </p:nvPr>
        </p:nvSpPr>
        <p:spPr>
          <a:xfrm>
            <a:off x="0" y="3283819"/>
            <a:ext cx="12192000" cy="3617723"/>
          </a:xfrm>
        </p:spPr>
        <p:txBody>
          <a:bodyPr/>
          <a:lstStyle/>
          <a:p>
            <a:pPr lvl="1" algn="just">
              <a:lnSpc>
                <a:spcPct val="100000"/>
              </a:lnSpc>
            </a:pPr>
            <a:r>
              <a:rPr lang="en-US" sz="1800" dirty="0">
                <a:solidFill>
                  <a:schemeClr val="tx1">
                    <a:lumMod val="95000"/>
                    <a:lumOff val="5000"/>
                  </a:schemeClr>
                </a:solidFill>
              </a:rPr>
              <a:t>Prepared By    </a:t>
            </a:r>
            <a:r>
              <a:rPr lang="en-US" dirty="0">
                <a:solidFill>
                  <a:schemeClr val="tx1">
                    <a:lumMod val="95000"/>
                    <a:lumOff val="5000"/>
                  </a:schemeClr>
                </a:solidFill>
              </a:rPr>
              <a:t>: </a:t>
            </a:r>
            <a:r>
              <a:rPr lang="en-US" sz="1800" dirty="0">
                <a:solidFill>
                  <a:schemeClr val="tx1">
                    <a:lumMod val="95000"/>
                    <a:lumOff val="5000"/>
                  </a:schemeClr>
                </a:solidFill>
              </a:rPr>
              <a:t>Dobariya Ravi H</a:t>
            </a:r>
          </a:p>
          <a:p>
            <a:pPr lvl="1" algn="just">
              <a:lnSpc>
                <a:spcPct val="100000"/>
              </a:lnSpc>
            </a:pPr>
            <a:r>
              <a:rPr lang="en-US" sz="1800" dirty="0">
                <a:solidFill>
                  <a:schemeClr val="tx1">
                    <a:lumMod val="95000"/>
                    <a:lumOff val="5000"/>
                  </a:schemeClr>
                </a:solidFill>
              </a:rPr>
              <a:t>EN </a:t>
            </a:r>
            <a:r>
              <a:rPr lang="en-US" dirty="0">
                <a:solidFill>
                  <a:schemeClr val="tx1">
                    <a:lumMod val="95000"/>
                    <a:lumOff val="5000"/>
                  </a:schemeClr>
                </a:solidFill>
              </a:rPr>
              <a:t>                 :</a:t>
            </a:r>
            <a:r>
              <a:rPr lang="en-US" sz="1800" dirty="0">
                <a:solidFill>
                  <a:schemeClr val="tx1">
                    <a:lumMod val="95000"/>
                    <a:lumOff val="5000"/>
                  </a:schemeClr>
                </a:solidFill>
              </a:rPr>
              <a:t>19BIC010</a:t>
            </a:r>
          </a:p>
          <a:p>
            <a:pPr lvl="1" algn="just">
              <a:lnSpc>
                <a:spcPct val="100000"/>
              </a:lnSpc>
            </a:pPr>
            <a:r>
              <a:rPr lang="en-US" sz="1800" dirty="0">
                <a:solidFill>
                  <a:schemeClr val="tx1">
                    <a:lumMod val="95000"/>
                    <a:lumOff val="5000"/>
                  </a:schemeClr>
                </a:solidFill>
              </a:rPr>
              <a:t>Program </a:t>
            </a:r>
            <a:r>
              <a:rPr lang="en-US" dirty="0">
                <a:solidFill>
                  <a:schemeClr val="tx1">
                    <a:lumMod val="95000"/>
                    <a:lumOff val="5000"/>
                  </a:schemeClr>
                </a:solidFill>
              </a:rPr>
              <a:t>         : </a:t>
            </a:r>
            <a:r>
              <a:rPr lang="en-US" sz="1800" dirty="0" err="1">
                <a:solidFill>
                  <a:schemeClr val="tx1">
                    <a:lumMod val="95000"/>
                    <a:lumOff val="5000"/>
                  </a:schemeClr>
                </a:solidFill>
              </a:rPr>
              <a:t>B.Sc</a:t>
            </a:r>
            <a:r>
              <a:rPr lang="en-US" sz="1800" dirty="0">
                <a:solidFill>
                  <a:schemeClr val="tx1">
                    <a:lumMod val="95000"/>
                    <a:lumOff val="5000"/>
                  </a:schemeClr>
                </a:solidFill>
              </a:rPr>
              <a:t> Industrial chemistry</a:t>
            </a:r>
          </a:p>
          <a:p>
            <a:pPr lvl="1" algn="just">
              <a:lnSpc>
                <a:spcPct val="100000"/>
              </a:lnSpc>
            </a:pPr>
            <a:r>
              <a:rPr lang="en-US" sz="1800" dirty="0">
                <a:solidFill>
                  <a:schemeClr val="tx1">
                    <a:lumMod val="95000"/>
                    <a:lumOff val="5000"/>
                  </a:schemeClr>
                </a:solidFill>
              </a:rPr>
              <a:t>Sem                : V</a:t>
            </a:r>
          </a:p>
          <a:p>
            <a:pPr lvl="1" algn="just">
              <a:lnSpc>
                <a:spcPct val="100000"/>
              </a:lnSpc>
            </a:pPr>
            <a:r>
              <a:rPr lang="en-US" sz="1800" dirty="0">
                <a:solidFill>
                  <a:schemeClr val="tx1">
                    <a:lumMod val="95000"/>
                    <a:lumOff val="5000"/>
                  </a:schemeClr>
                </a:solidFill>
              </a:rPr>
              <a:t>Seminar          : Pharma industry</a:t>
            </a:r>
          </a:p>
          <a:p>
            <a:pPr lvl="1" algn="just">
              <a:lnSpc>
                <a:spcPct val="100000"/>
              </a:lnSpc>
            </a:pPr>
            <a:r>
              <a:rPr lang="en-US" sz="1800" dirty="0">
                <a:solidFill>
                  <a:schemeClr val="tx1">
                    <a:lumMod val="95000"/>
                    <a:lumOff val="5000"/>
                  </a:schemeClr>
                </a:solidFill>
              </a:rPr>
              <a:t>Company         : </a:t>
            </a:r>
            <a:r>
              <a:rPr lang="en-US" sz="1800" dirty="0" err="1">
                <a:solidFill>
                  <a:schemeClr val="tx1">
                    <a:lumMod val="95000"/>
                    <a:lumOff val="5000"/>
                  </a:schemeClr>
                </a:solidFill>
              </a:rPr>
              <a:t>Suven</a:t>
            </a:r>
            <a:r>
              <a:rPr lang="en-US" sz="1800" dirty="0">
                <a:solidFill>
                  <a:schemeClr val="tx1">
                    <a:lumMod val="95000"/>
                    <a:lumOff val="5000"/>
                  </a:schemeClr>
                </a:solidFill>
              </a:rPr>
              <a:t>  life science ltd</a:t>
            </a:r>
            <a:r>
              <a:rPr lang="en-US" sz="1800" dirty="0"/>
              <a:t>.</a:t>
            </a:r>
          </a:p>
        </p:txBody>
      </p:sp>
      <p:cxnSp>
        <p:nvCxnSpPr>
          <p:cNvPr id="5" name="Straight Connector 4">
            <a:extLst>
              <a:ext uri="{FF2B5EF4-FFF2-40B4-BE49-F238E27FC236}">
                <a16:creationId xmlns:a16="http://schemas.microsoft.com/office/drawing/2014/main" id="{EA7AC482-296B-4E2D-AC00-EB9FBCD895EC}"/>
              </a:ext>
            </a:extLst>
          </p:cNvPr>
          <p:cNvCxnSpPr/>
          <p:nvPr/>
        </p:nvCxnSpPr>
        <p:spPr>
          <a:xfrm>
            <a:off x="111970" y="6857999"/>
            <a:ext cx="121919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E9FB05-E40D-4B43-BAB3-A332B23611D7}"/>
              </a:ext>
            </a:extLst>
          </p:cNvPr>
          <p:cNvPicPr>
            <a:picLocks noChangeAspect="1"/>
          </p:cNvPicPr>
          <p:nvPr/>
        </p:nvPicPr>
        <p:blipFill>
          <a:blip r:embed="rId2"/>
          <a:stretch>
            <a:fillRect/>
          </a:stretch>
        </p:blipFill>
        <p:spPr>
          <a:xfrm>
            <a:off x="9936905" y="19405"/>
            <a:ext cx="2143125" cy="2143125"/>
          </a:xfrm>
          <a:prstGeom prst="rect">
            <a:avLst/>
          </a:prstGeom>
        </p:spPr>
      </p:pic>
      <p:pic>
        <p:nvPicPr>
          <p:cNvPr id="7" name="Picture 6">
            <a:extLst>
              <a:ext uri="{FF2B5EF4-FFF2-40B4-BE49-F238E27FC236}">
                <a16:creationId xmlns:a16="http://schemas.microsoft.com/office/drawing/2014/main" id="{69351350-15A2-419D-B384-6AB762450126}"/>
              </a:ext>
            </a:extLst>
          </p:cNvPr>
          <p:cNvPicPr>
            <a:picLocks noChangeAspect="1"/>
          </p:cNvPicPr>
          <p:nvPr/>
        </p:nvPicPr>
        <p:blipFill>
          <a:blip r:embed="rId3"/>
          <a:stretch>
            <a:fillRect/>
          </a:stretch>
        </p:blipFill>
        <p:spPr>
          <a:xfrm>
            <a:off x="111970" y="168309"/>
            <a:ext cx="1870143" cy="1845318"/>
          </a:xfrm>
          <a:prstGeom prst="rect">
            <a:avLst/>
          </a:prstGeom>
        </p:spPr>
      </p:pic>
      <p:pic>
        <p:nvPicPr>
          <p:cNvPr id="8" name="Picture 7">
            <a:extLst>
              <a:ext uri="{FF2B5EF4-FFF2-40B4-BE49-F238E27FC236}">
                <a16:creationId xmlns:a16="http://schemas.microsoft.com/office/drawing/2014/main" id="{027A24D8-231B-4C1D-8AFE-7FDB4E4A401E}"/>
              </a:ext>
            </a:extLst>
          </p:cNvPr>
          <p:cNvPicPr>
            <a:picLocks noChangeAspect="1"/>
          </p:cNvPicPr>
          <p:nvPr/>
        </p:nvPicPr>
        <p:blipFill>
          <a:blip r:embed="rId4"/>
          <a:stretch>
            <a:fillRect/>
          </a:stretch>
        </p:blipFill>
        <p:spPr>
          <a:xfrm>
            <a:off x="4719636" y="1582926"/>
            <a:ext cx="2752725" cy="1657350"/>
          </a:xfrm>
          <a:prstGeom prst="rect">
            <a:avLst/>
          </a:prstGeom>
        </p:spPr>
      </p:pic>
      <p:pic>
        <p:nvPicPr>
          <p:cNvPr id="9" name="Picture 8">
            <a:extLst>
              <a:ext uri="{FF2B5EF4-FFF2-40B4-BE49-F238E27FC236}">
                <a16:creationId xmlns:a16="http://schemas.microsoft.com/office/drawing/2014/main" id="{C685FA6A-DE98-4B8D-A627-19166FE6127E}"/>
              </a:ext>
            </a:extLst>
          </p:cNvPr>
          <p:cNvPicPr>
            <a:picLocks noChangeAspect="1"/>
          </p:cNvPicPr>
          <p:nvPr/>
        </p:nvPicPr>
        <p:blipFill>
          <a:blip r:embed="rId5"/>
          <a:stretch>
            <a:fillRect/>
          </a:stretch>
        </p:blipFill>
        <p:spPr>
          <a:xfrm>
            <a:off x="8781134" y="3188979"/>
            <a:ext cx="2857500" cy="1313030"/>
          </a:xfrm>
          <a:prstGeom prst="rect">
            <a:avLst/>
          </a:prstGeom>
        </p:spPr>
      </p:pic>
      <p:pic>
        <p:nvPicPr>
          <p:cNvPr id="10" name="Picture 9">
            <a:extLst>
              <a:ext uri="{FF2B5EF4-FFF2-40B4-BE49-F238E27FC236}">
                <a16:creationId xmlns:a16="http://schemas.microsoft.com/office/drawing/2014/main" id="{E3EF5BC4-5E0A-4536-A83C-A1F75BF50C0D}"/>
              </a:ext>
            </a:extLst>
          </p:cNvPr>
          <p:cNvPicPr>
            <a:picLocks noChangeAspect="1"/>
          </p:cNvPicPr>
          <p:nvPr/>
        </p:nvPicPr>
        <p:blipFill>
          <a:blip r:embed="rId6"/>
          <a:stretch>
            <a:fillRect/>
          </a:stretch>
        </p:blipFill>
        <p:spPr>
          <a:xfrm>
            <a:off x="8781134" y="4642105"/>
            <a:ext cx="2857500" cy="1600200"/>
          </a:xfrm>
          <a:prstGeom prst="rect">
            <a:avLst/>
          </a:prstGeom>
        </p:spPr>
      </p:pic>
    </p:spTree>
    <p:extLst>
      <p:ext uri="{BB962C8B-B14F-4D97-AF65-F5344CB8AC3E}">
        <p14:creationId xmlns:p14="http://schemas.microsoft.com/office/powerpoint/2010/main" val="3125452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5B44-1F66-4964-B76B-4BEA53265E5B}"/>
              </a:ext>
            </a:extLst>
          </p:cNvPr>
          <p:cNvSpPr>
            <a:spLocks noGrp="1"/>
          </p:cNvSpPr>
          <p:nvPr>
            <p:ph type="title"/>
          </p:nvPr>
        </p:nvSpPr>
        <p:spPr>
          <a:xfrm>
            <a:off x="1550894" y="702156"/>
            <a:ext cx="10059914" cy="1013800"/>
          </a:xfrm>
        </p:spPr>
        <p:txBody>
          <a:bodyPr anchor="ctr">
            <a:normAutofit/>
          </a:bodyPr>
          <a:lstStyle/>
          <a:p>
            <a:r>
              <a:rPr lang="en-US" sz="1800" b="1" dirty="0"/>
              <a:t> </a:t>
            </a:r>
            <a:r>
              <a:rPr lang="en-US" sz="2900" b="1" cap="none" dirty="0">
                <a:ln w="6600">
                  <a:solidFill>
                    <a:schemeClr val="accent2"/>
                  </a:solidFill>
                  <a:prstDash val="solid"/>
                </a:ln>
                <a:solidFill>
                  <a:srgbClr val="FFFFFF"/>
                </a:solidFill>
                <a:effectLst>
                  <a:outerShdw dist="38100" dir="2700000" algn="tl" rotWithShape="0">
                    <a:schemeClr val="accent2"/>
                  </a:outerShdw>
                </a:effectLst>
                <a:latin typeface="Gill Sans MT" panose="020B0502020104020203" pitchFamily="34" charset="0"/>
              </a:rPr>
              <a:t>BUSINESS</a:t>
            </a:r>
            <a:r>
              <a:rPr lang="en-US" sz="2000" b="1" cap="none" dirty="0">
                <a:ln w="6600">
                  <a:solidFill>
                    <a:schemeClr val="accent2"/>
                  </a:solidFill>
                  <a:prstDash val="solid"/>
                </a:ln>
                <a:solidFill>
                  <a:srgbClr val="FFFFFF"/>
                </a:solidFill>
                <a:effectLst>
                  <a:outerShdw dist="38100" dir="2700000" algn="tl" rotWithShape="0">
                    <a:schemeClr val="accent2"/>
                  </a:outerShdw>
                </a:effectLst>
                <a:latin typeface="Gill Sans MT" panose="020B0502020104020203" pitchFamily="34" charset="0"/>
              </a:rPr>
              <a:t> </a:t>
            </a:r>
            <a:r>
              <a:rPr lang="en-US" sz="2900" b="1" cap="none" dirty="0">
                <a:ln w="6600">
                  <a:solidFill>
                    <a:schemeClr val="accent2"/>
                  </a:solidFill>
                  <a:prstDash val="solid"/>
                </a:ln>
                <a:solidFill>
                  <a:srgbClr val="FFFFFF"/>
                </a:solidFill>
                <a:effectLst>
                  <a:outerShdw dist="38100" dir="2700000" algn="tl" rotWithShape="0">
                    <a:schemeClr val="accent2"/>
                  </a:outerShdw>
                </a:effectLst>
                <a:latin typeface="Gill Sans MT" panose="020B0502020104020203" pitchFamily="34" charset="0"/>
              </a:rPr>
              <a:t>STRUCTURE</a:t>
            </a:r>
            <a:endParaRPr lang="en-US" sz="2900" b="1"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9120ED70-4D22-4BDD-94BD-EC349D63EA1A}"/>
              </a:ext>
            </a:extLst>
          </p:cNvPr>
          <p:cNvSpPr>
            <a:spLocks noGrp="1"/>
          </p:cNvSpPr>
          <p:nvPr>
            <p:ph idx="1"/>
          </p:nvPr>
        </p:nvSpPr>
        <p:spPr/>
        <p:txBody>
          <a:bodyPr numCol="1" anchor="t"/>
          <a:lstStyle/>
          <a:p>
            <a:r>
              <a:rPr lang="en-US" dirty="0"/>
              <a:t>In operation since 1989 to 2003 as SUVEN PHARMACEUTICAL LTD.</a:t>
            </a:r>
          </a:p>
          <a:p>
            <a:r>
              <a:rPr lang="en-US" dirty="0"/>
              <a:t>Transformed to SUVEN LIFE SCIENCES LTS From 2003 to 2019</a:t>
            </a:r>
          </a:p>
          <a:p>
            <a:r>
              <a:rPr lang="en-US" dirty="0"/>
              <a:t>Demerged from </a:t>
            </a:r>
            <a:r>
              <a:rPr lang="en-US" dirty="0" err="1"/>
              <a:t>suven</a:t>
            </a:r>
            <a:r>
              <a:rPr lang="en-US" dirty="0"/>
              <a:t> life science and in operation as </a:t>
            </a:r>
            <a:r>
              <a:rPr lang="en-US" dirty="0" err="1"/>
              <a:t>suven</a:t>
            </a:r>
            <a:r>
              <a:rPr lang="en-US" dirty="0"/>
              <a:t> pharmaceutical Limited since January,2020</a:t>
            </a:r>
          </a:p>
          <a:p>
            <a:r>
              <a:rPr lang="en-US" dirty="0"/>
              <a:t>Strong asset base and financial fundamentals</a:t>
            </a:r>
          </a:p>
          <a:p>
            <a:r>
              <a:rPr lang="en-US" dirty="0"/>
              <a:t>Pioneering efforts in C-R-A-M-S since 1994</a:t>
            </a:r>
          </a:p>
          <a:p>
            <a:r>
              <a:rPr lang="en-US" dirty="0"/>
              <a:t>Relationship with many Global Life science majors</a:t>
            </a:r>
          </a:p>
          <a:p>
            <a:r>
              <a:rPr lang="en-US" dirty="0"/>
              <a:t>IPO in 1995 –Listed on NSE and BSE</a:t>
            </a:r>
          </a:p>
          <a:p>
            <a:r>
              <a:rPr lang="en-US" dirty="0"/>
              <a:t>More than 400+ scientific professionals </a:t>
            </a:r>
            <a:r>
              <a:rPr lang="en-US" dirty="0" err="1"/>
              <a:t>inclides</a:t>
            </a:r>
            <a:r>
              <a:rPr lang="en-US" dirty="0"/>
              <a:t> 40+ </a:t>
            </a:r>
            <a:r>
              <a:rPr lang="en-US" dirty="0" err="1"/>
              <a:t>ph.D</a:t>
            </a:r>
            <a:r>
              <a:rPr lang="en-US" dirty="0"/>
              <a:t> holders.</a:t>
            </a:r>
          </a:p>
        </p:txBody>
      </p:sp>
      <p:pic>
        <p:nvPicPr>
          <p:cNvPr id="4" name="Picture 3">
            <a:extLst>
              <a:ext uri="{FF2B5EF4-FFF2-40B4-BE49-F238E27FC236}">
                <a16:creationId xmlns:a16="http://schemas.microsoft.com/office/drawing/2014/main" id="{BA4E2B4C-7325-4285-9688-5E98E6D97438}"/>
              </a:ext>
            </a:extLst>
          </p:cNvPr>
          <p:cNvPicPr>
            <a:picLocks noChangeAspect="1"/>
          </p:cNvPicPr>
          <p:nvPr/>
        </p:nvPicPr>
        <p:blipFill>
          <a:blip r:embed="rId2"/>
          <a:stretch>
            <a:fillRect/>
          </a:stretch>
        </p:blipFill>
        <p:spPr>
          <a:xfrm>
            <a:off x="437752" y="999201"/>
            <a:ext cx="960741" cy="457040"/>
          </a:xfrm>
          <a:prstGeom prst="rect">
            <a:avLst/>
          </a:prstGeom>
        </p:spPr>
      </p:pic>
    </p:spTree>
    <p:extLst>
      <p:ext uri="{BB962C8B-B14F-4D97-AF65-F5344CB8AC3E}">
        <p14:creationId xmlns:p14="http://schemas.microsoft.com/office/powerpoint/2010/main" val="181547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FC20-BCAE-46CD-B307-7B027FE883DC}"/>
              </a:ext>
            </a:extLst>
          </p:cNvPr>
          <p:cNvSpPr>
            <a:spLocks noGrp="1"/>
          </p:cNvSpPr>
          <p:nvPr>
            <p:ph type="title"/>
          </p:nvPr>
        </p:nvSpPr>
        <p:spPr/>
        <p:txBody>
          <a:bodyPr anchor="ctr"/>
          <a:lstStyle/>
          <a:p>
            <a:r>
              <a:rPr lang="en-US" dirty="0">
                <a:solidFill>
                  <a:schemeClr val="bg1">
                    <a:lumMod val="85000"/>
                  </a:schemeClr>
                </a:solidFill>
                <a:latin typeface="Franklin Gothic Demi" panose="020B0703020102020204" pitchFamily="34" charset="0"/>
              </a:rPr>
              <a:t>30 years of Pharmaceutical Relationship</a:t>
            </a:r>
          </a:p>
        </p:txBody>
      </p:sp>
      <p:graphicFrame>
        <p:nvGraphicFramePr>
          <p:cNvPr id="5" name="Content Placeholder 4">
            <a:extLst>
              <a:ext uri="{FF2B5EF4-FFF2-40B4-BE49-F238E27FC236}">
                <a16:creationId xmlns:a16="http://schemas.microsoft.com/office/drawing/2014/main" id="{A0294ACD-CB03-4C6A-BE46-4F6DC94BDBE9}"/>
              </a:ext>
            </a:extLst>
          </p:cNvPr>
          <p:cNvGraphicFramePr>
            <a:graphicFrameLocks noGrp="1"/>
          </p:cNvGraphicFramePr>
          <p:nvPr>
            <p:ph idx="1"/>
            <p:extLst>
              <p:ext uri="{D42A27DB-BD31-4B8C-83A1-F6EECF244321}">
                <p14:modId xmlns:p14="http://schemas.microsoft.com/office/powerpoint/2010/main" val="4141083480"/>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04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A68F-2EB2-473A-ACD0-26AD50563681}"/>
              </a:ext>
            </a:extLst>
          </p:cNvPr>
          <p:cNvSpPr>
            <a:spLocks noGrp="1"/>
          </p:cNvSpPr>
          <p:nvPr>
            <p:ph type="title"/>
          </p:nvPr>
        </p:nvSpPr>
        <p:spPr/>
        <p:txBody>
          <a:bodyPr anchor="ctr"/>
          <a:lstStyle/>
          <a:p>
            <a:r>
              <a:rPr lang="en-US" b="1" cap="none" dirty="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Facility Capacities Overview</a:t>
            </a:r>
          </a:p>
        </p:txBody>
      </p:sp>
      <p:sp>
        <p:nvSpPr>
          <p:cNvPr id="3" name="Content Placeholder 2">
            <a:extLst>
              <a:ext uri="{FF2B5EF4-FFF2-40B4-BE49-F238E27FC236}">
                <a16:creationId xmlns:a16="http://schemas.microsoft.com/office/drawing/2014/main" id="{7AAD15B0-941D-4F19-8845-B56DAB74D753}"/>
              </a:ext>
            </a:extLst>
          </p:cNvPr>
          <p:cNvSpPr>
            <a:spLocks noGrp="1"/>
          </p:cNvSpPr>
          <p:nvPr>
            <p:ph idx="1"/>
          </p:nvPr>
        </p:nvSpPr>
        <p:spPr>
          <a:xfrm>
            <a:off x="581192" y="2061882"/>
            <a:ext cx="7962173" cy="4652683"/>
          </a:xfrm>
        </p:spPr>
        <p:txBody>
          <a:bodyPr anchor="t">
            <a:normAutofit lnSpcReduction="10000"/>
          </a:bodyPr>
          <a:lstStyle/>
          <a:p>
            <a:r>
              <a:rPr lang="en-US" dirty="0"/>
              <a:t>- 110,000+ sq. ft of World-class Infrastructure comprising</a:t>
            </a:r>
          </a:p>
          <a:p>
            <a:r>
              <a:rPr lang="en-US" dirty="0"/>
              <a:t> cGMP Scale-up</a:t>
            </a:r>
          </a:p>
          <a:p>
            <a:r>
              <a:rPr lang="en-US" dirty="0"/>
              <a:t> Manufacturing and Packing of Exhibit, Commercial and Clinical Supply Batches</a:t>
            </a:r>
          </a:p>
          <a:p>
            <a:r>
              <a:rPr lang="en-US" dirty="0"/>
              <a:t>  Warehouse</a:t>
            </a:r>
          </a:p>
          <a:p>
            <a:r>
              <a:rPr lang="en-US" dirty="0"/>
              <a:t>  Analytical Method Development &amp; Validation Laboratories</a:t>
            </a:r>
          </a:p>
          <a:p>
            <a:r>
              <a:rPr lang="en-US" dirty="0"/>
              <a:t>  Dissolution Testing Laboratory</a:t>
            </a:r>
          </a:p>
          <a:p>
            <a:r>
              <a:rPr lang="en-US" dirty="0"/>
              <a:t>   Wet Chemistry Laboratory</a:t>
            </a:r>
          </a:p>
          <a:p>
            <a:r>
              <a:rPr lang="en-US" dirty="0"/>
              <a:t>   Microbiology Testing Laboratory</a:t>
            </a:r>
          </a:p>
          <a:p>
            <a:r>
              <a:rPr lang="en-US" dirty="0"/>
              <a:t>   Stability Chambers (220,000 L)</a:t>
            </a:r>
          </a:p>
          <a:p>
            <a:r>
              <a:rPr lang="en-US" dirty="0"/>
              <a:t>   Formulation Development Laboratories</a:t>
            </a:r>
          </a:p>
          <a:p>
            <a:r>
              <a:rPr lang="en-US" dirty="0"/>
              <a:t>   Process Development Laboratories</a:t>
            </a:r>
          </a:p>
          <a:p>
            <a:r>
              <a:rPr lang="en-US" dirty="0"/>
              <a:t>   Packaging Development and Testing Laboratories</a:t>
            </a:r>
          </a:p>
        </p:txBody>
      </p:sp>
    </p:spTree>
    <p:extLst>
      <p:ext uri="{BB962C8B-B14F-4D97-AF65-F5344CB8AC3E}">
        <p14:creationId xmlns:p14="http://schemas.microsoft.com/office/powerpoint/2010/main" val="98583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A0FC-FF0E-45A0-AFBE-DE988C2D498E}"/>
              </a:ext>
            </a:extLst>
          </p:cNvPr>
          <p:cNvSpPr>
            <a:spLocks noGrp="1"/>
          </p:cNvSpPr>
          <p:nvPr>
            <p:ph type="title"/>
          </p:nvPr>
        </p:nvSpPr>
        <p:spPr/>
        <p:txBody>
          <a:bodyPr anchor="ctr"/>
          <a:lstStyle/>
          <a:p>
            <a:r>
              <a:rPr lang="en-US" b="1" cap="none" dirty="0">
                <a:ln w="6600">
                  <a:solidFill>
                    <a:schemeClr val="accent2"/>
                  </a:solidFill>
                  <a:prstDash val="solid"/>
                </a:ln>
                <a:solidFill>
                  <a:srgbClr val="FFFFFF"/>
                </a:solidFill>
                <a:effectLst>
                  <a:outerShdw dist="38100" dir="2700000" algn="tl" rotWithShape="0">
                    <a:schemeClr val="accent2"/>
                  </a:outerShdw>
                </a:effectLst>
              </a:rPr>
              <a:t>Instrument in microbiology lab</a:t>
            </a:r>
          </a:p>
        </p:txBody>
      </p:sp>
      <p:sp>
        <p:nvSpPr>
          <p:cNvPr id="13" name="Content Placeholder 12">
            <a:extLst>
              <a:ext uri="{FF2B5EF4-FFF2-40B4-BE49-F238E27FC236}">
                <a16:creationId xmlns:a16="http://schemas.microsoft.com/office/drawing/2014/main" id="{6378A1F3-D3B8-4C6C-8D13-03F051562B1A}"/>
              </a:ext>
            </a:extLst>
          </p:cNvPr>
          <p:cNvSpPr>
            <a:spLocks noGrp="1"/>
          </p:cNvSpPr>
          <p:nvPr>
            <p:ph sz="half" idx="2"/>
          </p:nvPr>
        </p:nvSpPr>
        <p:spPr>
          <a:xfrm>
            <a:off x="432665" y="1976348"/>
            <a:ext cx="5393099" cy="3890849"/>
          </a:xfrm>
        </p:spPr>
        <p:txBody>
          <a:bodyPr>
            <a:normAutofit/>
          </a:bodyPr>
          <a:lstStyle/>
          <a:p>
            <a:r>
              <a:rPr lang="en-US" dirty="0">
                <a:latin typeface="Arial Black" panose="020B0A04020102020204" pitchFamily="34" charset="0"/>
              </a:rPr>
              <a:t>MICROBIOLOGY LABORATORY  INSTRUMEN               </a:t>
            </a:r>
          </a:p>
          <a:p>
            <a:pPr marL="0" indent="0">
              <a:buNone/>
            </a:pPr>
            <a:r>
              <a:rPr lang="en-US" dirty="0"/>
              <a:t> </a:t>
            </a:r>
          </a:p>
          <a:p>
            <a:r>
              <a:rPr lang="en-US" dirty="0"/>
              <a:t> Horizontal Laminar Air Flow Benches (2No's)</a:t>
            </a:r>
          </a:p>
          <a:p>
            <a:r>
              <a:rPr lang="en-US" dirty="0"/>
              <a:t> Incubators (2000 liters)</a:t>
            </a:r>
          </a:p>
          <a:p>
            <a:r>
              <a:rPr lang="en-US" dirty="0"/>
              <a:t> Cooling Incubator 2-8 °C (400 liters)</a:t>
            </a:r>
          </a:p>
          <a:p>
            <a:r>
              <a:rPr lang="en-US" dirty="0"/>
              <a:t> Autoclave</a:t>
            </a:r>
          </a:p>
          <a:p>
            <a:r>
              <a:rPr lang="en-US" dirty="0"/>
              <a:t> Colony Counter</a:t>
            </a:r>
          </a:p>
          <a:p>
            <a:r>
              <a:rPr lang="en-US" dirty="0"/>
              <a:t> Carl </a:t>
            </a:r>
            <a:r>
              <a:rPr lang="en-US" dirty="0" err="1"/>
              <a:t>Zeisis</a:t>
            </a:r>
            <a:r>
              <a:rPr lang="en-US" dirty="0"/>
              <a:t> Microscope</a:t>
            </a:r>
          </a:p>
        </p:txBody>
      </p:sp>
      <p:pic>
        <p:nvPicPr>
          <p:cNvPr id="17" name="Content Placeholder 16">
            <a:extLst>
              <a:ext uri="{FF2B5EF4-FFF2-40B4-BE49-F238E27FC236}">
                <a16:creationId xmlns:a16="http://schemas.microsoft.com/office/drawing/2014/main" id="{ECBB3CA2-B37F-4AD1-B3E8-02F9AC3DE6C7}"/>
              </a:ext>
            </a:extLst>
          </p:cNvPr>
          <p:cNvPicPr>
            <a:picLocks noGrp="1" noChangeAspect="1"/>
          </p:cNvPicPr>
          <p:nvPr>
            <p:ph sz="quarter" idx="4"/>
          </p:nvPr>
        </p:nvPicPr>
        <p:blipFill>
          <a:blip r:embed="rId2"/>
          <a:stretch>
            <a:fillRect/>
          </a:stretch>
        </p:blipFill>
        <p:spPr>
          <a:xfrm>
            <a:off x="8156824" y="1976348"/>
            <a:ext cx="3602511" cy="2698406"/>
          </a:xfrm>
          <a:prstGeom prst="rect">
            <a:avLst/>
          </a:prstGeom>
        </p:spPr>
      </p:pic>
      <p:pic>
        <p:nvPicPr>
          <p:cNvPr id="16" name="Picture 15">
            <a:extLst>
              <a:ext uri="{FF2B5EF4-FFF2-40B4-BE49-F238E27FC236}">
                <a16:creationId xmlns:a16="http://schemas.microsoft.com/office/drawing/2014/main" id="{8E902D63-4B89-4EDD-834A-FA8FDE83681C}"/>
              </a:ext>
            </a:extLst>
          </p:cNvPr>
          <p:cNvPicPr>
            <a:picLocks noChangeAspect="1"/>
          </p:cNvPicPr>
          <p:nvPr/>
        </p:nvPicPr>
        <p:blipFill>
          <a:blip r:embed="rId3"/>
          <a:stretch>
            <a:fillRect/>
          </a:stretch>
        </p:blipFill>
        <p:spPr>
          <a:xfrm>
            <a:off x="4294744" y="4346651"/>
            <a:ext cx="3602511" cy="2375568"/>
          </a:xfrm>
          <a:prstGeom prst="rect">
            <a:avLst/>
          </a:prstGeom>
        </p:spPr>
      </p:pic>
    </p:spTree>
    <p:extLst>
      <p:ext uri="{BB962C8B-B14F-4D97-AF65-F5344CB8AC3E}">
        <p14:creationId xmlns:p14="http://schemas.microsoft.com/office/powerpoint/2010/main" val="401727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3BFDB2-6B5A-4261-805C-3780E933D53F}"/>
              </a:ext>
            </a:extLst>
          </p:cNvPr>
          <p:cNvPicPr>
            <a:picLocks noChangeAspect="1"/>
          </p:cNvPicPr>
          <p:nvPr/>
        </p:nvPicPr>
        <p:blipFill>
          <a:blip r:embed="rId2"/>
          <a:stretch>
            <a:fillRect/>
          </a:stretch>
        </p:blipFill>
        <p:spPr>
          <a:xfrm>
            <a:off x="3070291" y="1901346"/>
            <a:ext cx="5046187" cy="4956654"/>
          </a:xfrm>
          <a:prstGeom prst="rect">
            <a:avLst/>
          </a:prstGeom>
        </p:spPr>
      </p:pic>
      <p:pic>
        <p:nvPicPr>
          <p:cNvPr id="4" name="Picture 3">
            <a:extLst>
              <a:ext uri="{FF2B5EF4-FFF2-40B4-BE49-F238E27FC236}">
                <a16:creationId xmlns:a16="http://schemas.microsoft.com/office/drawing/2014/main" id="{B8F1C3FF-826B-4144-93F8-76332FD8C83D}"/>
              </a:ext>
            </a:extLst>
          </p:cNvPr>
          <p:cNvPicPr>
            <a:picLocks noChangeAspect="1"/>
          </p:cNvPicPr>
          <p:nvPr/>
        </p:nvPicPr>
        <p:blipFill>
          <a:blip r:embed="rId2"/>
          <a:stretch>
            <a:fillRect/>
          </a:stretch>
        </p:blipFill>
        <p:spPr>
          <a:xfrm>
            <a:off x="3070291" y="1929627"/>
            <a:ext cx="5046187" cy="4956654"/>
          </a:xfrm>
          <a:prstGeom prst="rect">
            <a:avLst/>
          </a:prstGeom>
        </p:spPr>
      </p:pic>
    </p:spTree>
    <p:extLst>
      <p:ext uri="{BB962C8B-B14F-4D97-AF65-F5344CB8AC3E}">
        <p14:creationId xmlns:p14="http://schemas.microsoft.com/office/powerpoint/2010/main" val="128140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3CE3A0-0ADD-4166-A1D9-F2045CF5F232}"/>
              </a:ext>
            </a:extLst>
          </p:cNvPr>
          <p:cNvSpPr>
            <a:spLocks noGrp="1"/>
          </p:cNvSpPr>
          <p:nvPr>
            <p:ph type="ctrTitle"/>
          </p:nvPr>
        </p:nvSpPr>
        <p:spPr>
          <a:xfrm>
            <a:off x="1422742" y="355197"/>
            <a:ext cx="7766936" cy="1133535"/>
          </a:xfrm>
          <a:noFill/>
          <a:effectLst>
            <a:glow rad="101600">
              <a:schemeClr val="accent2">
                <a:satMod val="175000"/>
                <a:alpha val="40000"/>
              </a:schemeClr>
            </a:glow>
          </a:effectLst>
        </p:spPr>
        <p:txBody>
          <a:bodyPr anchor="ctr"/>
          <a:lstStyle/>
          <a:p>
            <a:pPr algn="l"/>
            <a:r>
              <a:rPr lang="en-US" b="1" dirty="0">
                <a:ln w="6600">
                  <a:solidFill>
                    <a:schemeClr val="accent2"/>
                  </a:solidFill>
                  <a:prstDash val="solid"/>
                </a:ln>
                <a:solidFill>
                  <a:srgbClr val="FFFFFF"/>
                </a:solidFill>
                <a:effectLst>
                  <a:outerShdw dist="38100" dir="2700000" algn="tl" rotWithShape="0">
                    <a:schemeClr val="accent2"/>
                  </a:outerShdw>
                </a:effectLst>
              </a:rPr>
              <a:t>  </a:t>
            </a:r>
            <a:r>
              <a:rPr lang="en-US" sz="4000" b="1" dirty="0">
                <a:ln w="22225">
                  <a:solidFill>
                    <a:schemeClr val="accent2"/>
                  </a:solidFill>
                  <a:prstDash val="solid"/>
                </a:ln>
                <a:solidFill>
                  <a:schemeClr val="accent2">
                    <a:lumMod val="40000"/>
                    <a:lumOff val="60000"/>
                  </a:schemeClr>
                </a:solidFill>
              </a:rPr>
              <a:t>OUTLINE</a:t>
            </a:r>
            <a:endParaRPr lang="en-US" sz="4000" b="1" dirty="0">
              <a:ln w="6600">
                <a:solidFill>
                  <a:schemeClr val="accent2"/>
                </a:solidFill>
                <a:prstDash val="solid"/>
              </a:ln>
              <a:solidFill>
                <a:schemeClr val="accent2">
                  <a:lumMod val="40000"/>
                  <a:lumOff val="60000"/>
                </a:schemeClr>
              </a:solidFill>
              <a:effectLst>
                <a:outerShdw dist="38100" dir="2700000" algn="tl" rotWithShape="0">
                  <a:schemeClr val="accent2"/>
                </a:outerShdw>
              </a:effectLst>
            </a:endParaRPr>
          </a:p>
        </p:txBody>
      </p:sp>
      <p:sp>
        <p:nvSpPr>
          <p:cNvPr id="9" name="Subtitle 8">
            <a:extLst>
              <a:ext uri="{FF2B5EF4-FFF2-40B4-BE49-F238E27FC236}">
                <a16:creationId xmlns:a16="http://schemas.microsoft.com/office/drawing/2014/main" id="{E620AABF-B50B-4EF7-8DB0-B5604C9594FF}"/>
              </a:ext>
            </a:extLst>
          </p:cNvPr>
          <p:cNvSpPr>
            <a:spLocks noGrp="1"/>
          </p:cNvSpPr>
          <p:nvPr>
            <p:ph type="subTitle" idx="1"/>
          </p:nvPr>
        </p:nvSpPr>
        <p:spPr>
          <a:xfrm>
            <a:off x="1399446" y="1488732"/>
            <a:ext cx="7766936" cy="4317476"/>
          </a:xfrm>
        </p:spPr>
        <p:style>
          <a:lnRef idx="1">
            <a:schemeClr val="accent2"/>
          </a:lnRef>
          <a:fillRef idx="3">
            <a:schemeClr val="accent2"/>
          </a:fillRef>
          <a:effectRef idx="2">
            <a:schemeClr val="accent2"/>
          </a:effectRef>
          <a:fontRef idx="minor">
            <a:schemeClr val="lt1"/>
          </a:fontRef>
        </p:style>
        <p:txBody>
          <a:bodyPr>
            <a:normAutofit/>
          </a:bodyPr>
          <a:lstStyle/>
          <a:p>
            <a:pPr algn="l"/>
            <a:r>
              <a:rPr lang="en-US" dirty="0">
                <a:solidFill>
                  <a:schemeClr val="tx1">
                    <a:lumMod val="95000"/>
                    <a:lumOff val="5000"/>
                  </a:schemeClr>
                </a:solidFill>
              </a:rPr>
              <a:t>  </a:t>
            </a:r>
            <a:r>
              <a:rPr lang="en-US" sz="1800" dirty="0">
                <a:solidFill>
                  <a:schemeClr val="tx1">
                    <a:lumMod val="95000"/>
                    <a:lumOff val="5000"/>
                  </a:schemeClr>
                </a:solidFill>
              </a:rPr>
              <a:t>WHAT IS PHARMACEUTICAL INDUSTRY ?</a:t>
            </a:r>
          </a:p>
          <a:p>
            <a:pPr algn="l"/>
            <a:r>
              <a:rPr lang="en-US" sz="1800" dirty="0">
                <a:solidFill>
                  <a:schemeClr val="tx1">
                    <a:lumMod val="95000"/>
                    <a:lumOff val="5000"/>
                  </a:schemeClr>
                </a:solidFill>
              </a:rPr>
              <a:t>  INTRODUCTION</a:t>
            </a:r>
          </a:p>
          <a:p>
            <a:pPr algn="l"/>
            <a:r>
              <a:rPr lang="en-US" sz="1800" dirty="0">
                <a:solidFill>
                  <a:schemeClr val="tx1">
                    <a:lumMod val="95000"/>
                    <a:lumOff val="5000"/>
                  </a:schemeClr>
                </a:solidFill>
              </a:rPr>
              <a:t>  COMPANY : SUVEN LIFE SCIENCE LTD</a:t>
            </a:r>
          </a:p>
          <a:p>
            <a:pPr algn="l"/>
            <a:r>
              <a:rPr lang="en-US" sz="1800" dirty="0">
                <a:solidFill>
                  <a:schemeClr val="tx1">
                    <a:lumMod val="95000"/>
                    <a:lumOff val="5000"/>
                  </a:schemeClr>
                </a:solidFill>
              </a:rPr>
              <a:t>   MEDICINE AND USES</a:t>
            </a:r>
          </a:p>
          <a:p>
            <a:pPr algn="l"/>
            <a:r>
              <a:rPr lang="en-US" sz="1800" dirty="0">
                <a:solidFill>
                  <a:schemeClr val="tx1">
                    <a:lumMod val="95000"/>
                    <a:lumOff val="5000"/>
                  </a:schemeClr>
                </a:solidFill>
              </a:rPr>
              <a:t>   VISION</a:t>
            </a:r>
          </a:p>
          <a:p>
            <a:pPr algn="l"/>
            <a:r>
              <a:rPr lang="en-US" sz="1800" dirty="0">
                <a:solidFill>
                  <a:schemeClr val="tx1">
                    <a:lumMod val="95000"/>
                    <a:lumOff val="5000"/>
                  </a:schemeClr>
                </a:solidFill>
              </a:rPr>
              <a:t>   MISSION</a:t>
            </a:r>
          </a:p>
          <a:p>
            <a:pPr algn="l"/>
            <a:r>
              <a:rPr lang="en-US" sz="1800" dirty="0">
                <a:solidFill>
                  <a:schemeClr val="tx1">
                    <a:lumMod val="95000"/>
                    <a:lumOff val="5000"/>
                  </a:schemeClr>
                </a:solidFill>
              </a:rPr>
              <a:t>   BUSINESS STRUCTURE</a:t>
            </a:r>
          </a:p>
          <a:p>
            <a:pPr algn="l"/>
            <a:r>
              <a:rPr lang="en-US" sz="1800" dirty="0">
                <a:solidFill>
                  <a:schemeClr val="tx1">
                    <a:lumMod val="95000"/>
                    <a:lumOff val="5000"/>
                  </a:schemeClr>
                </a:solidFill>
              </a:rPr>
              <a:t>   Facility Capacities Overview</a:t>
            </a:r>
          </a:p>
          <a:p>
            <a:pPr algn="l"/>
            <a:r>
              <a:rPr lang="en-US" sz="1800" dirty="0">
                <a:solidFill>
                  <a:schemeClr val="tx1">
                    <a:lumMod val="95000"/>
                    <a:lumOff val="5000"/>
                  </a:schemeClr>
                </a:solidFill>
              </a:rPr>
              <a:t>   INSRUMENT IN MICROBIOLIGY LAB </a:t>
            </a:r>
          </a:p>
          <a:p>
            <a:pPr algn="l"/>
            <a:endParaRPr lang="en-US" sz="1800" dirty="0">
              <a:solidFill>
                <a:schemeClr val="tx1">
                  <a:lumMod val="95000"/>
                  <a:lumOff val="5000"/>
                </a:schemeClr>
              </a:solidFill>
            </a:endParaRPr>
          </a:p>
        </p:txBody>
      </p:sp>
      <p:sp>
        <p:nvSpPr>
          <p:cNvPr id="2" name="Arrow: Right 1">
            <a:extLst>
              <a:ext uri="{FF2B5EF4-FFF2-40B4-BE49-F238E27FC236}">
                <a16:creationId xmlns:a16="http://schemas.microsoft.com/office/drawing/2014/main" id="{40EDF642-63E7-4217-A92D-BCEB19EBEEB2}"/>
              </a:ext>
            </a:extLst>
          </p:cNvPr>
          <p:cNvSpPr/>
          <p:nvPr/>
        </p:nvSpPr>
        <p:spPr>
          <a:xfrm>
            <a:off x="466165" y="704650"/>
            <a:ext cx="933281" cy="434627"/>
          </a:xfrm>
          <a:prstGeom prst="rightArrow">
            <a:avLst>
              <a:gd name="adj1" fmla="val 100000"/>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60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1B8F-E7FA-43CD-8804-F427E23FF5A5}"/>
              </a:ext>
            </a:extLst>
          </p:cNvPr>
          <p:cNvSpPr>
            <a:spLocks noGrp="1"/>
          </p:cNvSpPr>
          <p:nvPr>
            <p:ph type="title"/>
          </p:nvPr>
        </p:nvSpPr>
        <p:spPr>
          <a:xfrm>
            <a:off x="649054" y="428919"/>
            <a:ext cx="8796604" cy="762858"/>
          </a:xfrm>
        </p:spPr>
        <p:txBody>
          <a:bodyPr>
            <a:noAutofit/>
          </a:bodyPr>
          <a:lstStyle/>
          <a:p>
            <a:r>
              <a:rPr lang="en-US" dirty="0"/>
              <a:t>  </a:t>
            </a:r>
            <a:r>
              <a:rPr lang="en-US" b="1" dirty="0"/>
              <a:t>WHAT IS PHARMACEUTICAL</a:t>
            </a:r>
            <a:r>
              <a:rPr lang="en-US" dirty="0"/>
              <a:t> </a:t>
            </a:r>
            <a:r>
              <a:rPr lang="en-US" b="1" dirty="0"/>
              <a:t>INDUSTRY</a:t>
            </a:r>
            <a:r>
              <a:rPr lang="en-US" dirty="0"/>
              <a:t> </a:t>
            </a:r>
            <a:r>
              <a:rPr lang="en-US" b="1" dirty="0"/>
              <a:t>?</a:t>
            </a:r>
          </a:p>
        </p:txBody>
      </p:sp>
      <p:pic>
        <p:nvPicPr>
          <p:cNvPr id="13" name="Content Placeholder 12">
            <a:extLst>
              <a:ext uri="{FF2B5EF4-FFF2-40B4-BE49-F238E27FC236}">
                <a16:creationId xmlns:a16="http://schemas.microsoft.com/office/drawing/2014/main" id="{8F5C7B60-FF92-4829-8AF9-E567FA5A1126}"/>
              </a:ext>
            </a:extLst>
          </p:cNvPr>
          <p:cNvPicPr>
            <a:picLocks noGrp="1" noChangeAspect="1"/>
          </p:cNvPicPr>
          <p:nvPr>
            <p:ph idx="1"/>
          </p:nvPr>
        </p:nvPicPr>
        <p:blipFill>
          <a:blip r:embed="rId2"/>
          <a:stretch>
            <a:fillRect/>
          </a:stretch>
        </p:blipFill>
        <p:spPr>
          <a:xfrm>
            <a:off x="8521023" y="1003569"/>
            <a:ext cx="3147378" cy="2510338"/>
          </a:xfrm>
          <a:prstGeom prst="rect">
            <a:avLst/>
          </a:prstGeom>
        </p:spPr>
      </p:pic>
      <p:sp>
        <p:nvSpPr>
          <p:cNvPr id="6" name="Arrow: Right 5">
            <a:extLst>
              <a:ext uri="{FF2B5EF4-FFF2-40B4-BE49-F238E27FC236}">
                <a16:creationId xmlns:a16="http://schemas.microsoft.com/office/drawing/2014/main" id="{91AD1D86-3AC4-4ACE-A0D9-681FAA0C14F5}"/>
              </a:ext>
            </a:extLst>
          </p:cNvPr>
          <p:cNvSpPr/>
          <p:nvPr/>
        </p:nvSpPr>
        <p:spPr>
          <a:xfrm>
            <a:off x="0" y="719724"/>
            <a:ext cx="876693" cy="472053"/>
          </a:xfrm>
          <a:prstGeom prst="rightArrow">
            <a:avLst>
              <a:gd name="adj1" fmla="val 100000"/>
              <a:gd name="adj2" fmla="val 5000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12" name="TextBox 11">
            <a:extLst>
              <a:ext uri="{FF2B5EF4-FFF2-40B4-BE49-F238E27FC236}">
                <a16:creationId xmlns:a16="http://schemas.microsoft.com/office/drawing/2014/main" id="{BF3C1943-9684-4234-A9A4-DE27D95DCDE6}"/>
              </a:ext>
            </a:extLst>
          </p:cNvPr>
          <p:cNvSpPr txBox="1"/>
          <p:nvPr/>
        </p:nvSpPr>
        <p:spPr>
          <a:xfrm>
            <a:off x="187960" y="1482582"/>
            <a:ext cx="7334630" cy="2308324"/>
          </a:xfrm>
          <a:prstGeom prst="rect">
            <a:avLst/>
          </a:prstGeom>
          <a:noFill/>
        </p:spPr>
        <p:txBody>
          <a:bodyPr wrap="square">
            <a:spAutoFit/>
          </a:bodyPr>
          <a:lstStyle/>
          <a:p>
            <a:endParaRPr lang="en-US" dirty="0"/>
          </a:p>
          <a:p>
            <a:r>
              <a:rPr lang="en-US" dirty="0"/>
              <a:t>❑ The pharmaceutical industry discovers, develops, produces, and markets drugs or pharmaceutical drugs for use as medications to be administered to patients, with the aim to cure them, vaccinate them, or alleviate the symptoms.</a:t>
            </a:r>
          </a:p>
          <a:p>
            <a:endParaRPr lang="en-US" dirty="0"/>
          </a:p>
          <a:p>
            <a:r>
              <a:rPr lang="en-US" dirty="0"/>
              <a:t>❑ Pharmaceutical   companies   may   deal   in   generic   or   brand medications and medical devices.</a:t>
            </a:r>
          </a:p>
        </p:txBody>
      </p:sp>
      <p:pic>
        <p:nvPicPr>
          <p:cNvPr id="15" name="Picture 14">
            <a:extLst>
              <a:ext uri="{FF2B5EF4-FFF2-40B4-BE49-F238E27FC236}">
                <a16:creationId xmlns:a16="http://schemas.microsoft.com/office/drawing/2014/main" id="{5FAB38DC-1C08-4DCC-9352-40A5BAF75712}"/>
              </a:ext>
            </a:extLst>
          </p:cNvPr>
          <p:cNvPicPr>
            <a:picLocks noChangeAspect="1"/>
          </p:cNvPicPr>
          <p:nvPr/>
        </p:nvPicPr>
        <p:blipFill>
          <a:blip r:embed="rId3"/>
          <a:stretch>
            <a:fillRect/>
          </a:stretch>
        </p:blipFill>
        <p:spPr>
          <a:xfrm>
            <a:off x="1335722" y="3790906"/>
            <a:ext cx="7185301" cy="2947816"/>
          </a:xfrm>
          <a:prstGeom prst="rect">
            <a:avLst/>
          </a:prstGeom>
        </p:spPr>
      </p:pic>
    </p:spTree>
    <p:extLst>
      <p:ext uri="{BB962C8B-B14F-4D97-AF65-F5344CB8AC3E}">
        <p14:creationId xmlns:p14="http://schemas.microsoft.com/office/powerpoint/2010/main" val="413193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9000"/>
                <a:lumOff val="41000"/>
                <a:alpha val="6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5C2D-0600-47B8-867B-2CE8E569D29E}"/>
              </a:ext>
            </a:extLst>
          </p:cNvPr>
          <p:cNvSpPr>
            <a:spLocks noGrp="1"/>
          </p:cNvSpPr>
          <p:nvPr>
            <p:ph type="title"/>
          </p:nvPr>
        </p:nvSpPr>
        <p:spPr/>
        <p:txBody>
          <a:bodyPr anchor="ctr"/>
          <a:lstStyle/>
          <a:p>
            <a:pPr marL="571500" indent="-571500">
              <a:buFont typeface="Wingdings" panose="05000000000000000000" pitchFamily="2" charset="2"/>
              <a:buChar char="Ø"/>
            </a:pPr>
            <a:r>
              <a:rPr lang="en-US" dirty="0">
                <a:latin typeface="Arial Black" panose="020B0A04020102020204" pitchFamily="34" charset="0"/>
              </a:rPr>
              <a:t> INTRODUCTION</a:t>
            </a:r>
          </a:p>
        </p:txBody>
      </p:sp>
      <p:sp>
        <p:nvSpPr>
          <p:cNvPr id="3" name="Content Placeholder 2">
            <a:extLst>
              <a:ext uri="{FF2B5EF4-FFF2-40B4-BE49-F238E27FC236}">
                <a16:creationId xmlns:a16="http://schemas.microsoft.com/office/drawing/2014/main" id="{279DBA3B-E56B-4058-825D-4930193E48F7}"/>
              </a:ext>
            </a:extLst>
          </p:cNvPr>
          <p:cNvSpPr>
            <a:spLocks noGrp="1"/>
          </p:cNvSpPr>
          <p:nvPr>
            <p:ph idx="1"/>
          </p:nvPr>
        </p:nvSpPr>
        <p:spPr>
          <a:xfrm>
            <a:off x="677334" y="2160589"/>
            <a:ext cx="4849706" cy="4341811"/>
          </a:xfrm>
        </p:spPr>
        <p:txBody>
          <a:bodyPr>
            <a:normAutofit/>
          </a:bodyPr>
          <a:lstStyle/>
          <a:p>
            <a:pPr>
              <a:buFont typeface="Wingdings" panose="05000000000000000000" pitchFamily="2" charset="2"/>
              <a:buChar char="q"/>
            </a:pPr>
            <a:r>
              <a:rPr lang="en-US" dirty="0"/>
              <a:t>Incorporated in Mar. '89 as a private limited company </a:t>
            </a:r>
            <a:r>
              <a:rPr lang="en-US" dirty="0" err="1"/>
              <a:t>Suven</a:t>
            </a:r>
            <a:r>
              <a:rPr lang="en-US" dirty="0"/>
              <a:t> Pharmaceuticals (SPL) was converted into a public limited company in Jan. '95. </a:t>
            </a:r>
          </a:p>
          <a:p>
            <a:pPr>
              <a:buFont typeface="Wingdings" panose="05000000000000000000" pitchFamily="2" charset="2"/>
              <a:buChar char="q"/>
            </a:pPr>
            <a:r>
              <a:rPr lang="en-US" dirty="0"/>
              <a:t>It was promoted by </a:t>
            </a:r>
            <a:r>
              <a:rPr lang="en-US" dirty="0" err="1"/>
              <a:t>Sudharani</a:t>
            </a:r>
            <a:r>
              <a:rPr lang="en-US" dirty="0"/>
              <a:t> </a:t>
            </a:r>
            <a:r>
              <a:rPr lang="en-US" dirty="0" err="1"/>
              <a:t>Jasti</a:t>
            </a:r>
            <a:r>
              <a:rPr lang="en-US" dirty="0"/>
              <a:t> and </a:t>
            </a:r>
            <a:r>
              <a:rPr lang="en-US" dirty="0" err="1"/>
              <a:t>Venkateswarlu</a:t>
            </a:r>
            <a:r>
              <a:rPr lang="en-US" dirty="0"/>
              <a:t> </a:t>
            </a:r>
            <a:r>
              <a:rPr lang="en-US" dirty="0" err="1"/>
              <a:t>Jasti</a:t>
            </a:r>
            <a:r>
              <a:rPr lang="en-US" dirty="0"/>
              <a:t> who is the present Chairman &amp; CEO of the company.</a:t>
            </a:r>
          </a:p>
          <a:p>
            <a:pPr>
              <a:buFont typeface="Wingdings" panose="05000000000000000000" pitchFamily="2" charset="2"/>
              <a:buChar char="q"/>
            </a:pPr>
            <a:r>
              <a:rPr lang="en-US" dirty="0" err="1"/>
              <a:t>Suven</a:t>
            </a:r>
            <a:r>
              <a:rPr lang="en-US" dirty="0"/>
              <a:t> life sciences was promoted by </a:t>
            </a:r>
            <a:r>
              <a:rPr lang="en-US" dirty="0" err="1"/>
              <a:t>Mrs.and</a:t>
            </a:r>
            <a:r>
              <a:rPr lang="en-US" dirty="0"/>
              <a:t> </a:t>
            </a:r>
            <a:r>
              <a:rPr lang="en-US" dirty="0" err="1"/>
              <a:t>ms.</a:t>
            </a:r>
            <a:r>
              <a:rPr lang="en-US" dirty="0"/>
              <a:t> Venkat </a:t>
            </a:r>
            <a:r>
              <a:rPr lang="en-US" dirty="0" err="1"/>
              <a:t>jasti</a:t>
            </a:r>
            <a:r>
              <a:rPr lang="en-US" dirty="0"/>
              <a:t> in 1989 , as a private limited company.</a:t>
            </a:r>
          </a:p>
        </p:txBody>
      </p:sp>
      <p:pic>
        <p:nvPicPr>
          <p:cNvPr id="5" name="Picture 4">
            <a:extLst>
              <a:ext uri="{FF2B5EF4-FFF2-40B4-BE49-F238E27FC236}">
                <a16:creationId xmlns:a16="http://schemas.microsoft.com/office/drawing/2014/main" id="{93AEC210-2F28-4B43-9759-7E5EAE7DD43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000"/>
                    </a14:imgEffect>
                    <a14:imgEffect>
                      <a14:brightnessContrast bright="20000"/>
                    </a14:imgEffect>
                  </a14:imgLayer>
                </a14:imgProps>
              </a:ext>
            </a:extLst>
          </a:blip>
          <a:stretch>
            <a:fillRect/>
          </a:stretch>
        </p:blipFill>
        <p:spPr>
          <a:xfrm flipH="1">
            <a:off x="6096000" y="1926910"/>
            <a:ext cx="2804861" cy="3000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8B16CAA8-FDB5-4E2C-8228-678844101C1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Lst>
          </a:blip>
          <a:stretch>
            <a:fillRect/>
          </a:stretch>
        </p:blipFill>
        <p:spPr>
          <a:xfrm flipH="1">
            <a:off x="9377682" y="1825465"/>
            <a:ext cx="2609040" cy="3207069"/>
          </a:xfrm>
          <a:prstGeom prst="roundRect">
            <a:avLst>
              <a:gd name="adj" fmla="val 8594"/>
            </a:avLst>
          </a:prstGeom>
          <a:solidFill>
            <a:srgbClr val="FFFFFF">
              <a:shade val="85000"/>
            </a:srgbClr>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pic>
      <p:sp>
        <p:nvSpPr>
          <p:cNvPr id="7" name="TextBox 6">
            <a:extLst>
              <a:ext uri="{FF2B5EF4-FFF2-40B4-BE49-F238E27FC236}">
                <a16:creationId xmlns:a16="http://schemas.microsoft.com/office/drawing/2014/main" id="{0EAD5DE4-F850-418C-861C-05939B3AC74C}"/>
              </a:ext>
            </a:extLst>
          </p:cNvPr>
          <p:cNvSpPr txBox="1"/>
          <p:nvPr/>
        </p:nvSpPr>
        <p:spPr>
          <a:xfrm flipH="1">
            <a:off x="7050001" y="5488606"/>
            <a:ext cx="3632201" cy="1200329"/>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lin ang="0" scaled="1"/>
          </a:gradFill>
        </p:spPr>
        <p:txBody>
          <a:bodyPr wrap="square" rtlCol="0">
            <a:spAutoFit/>
          </a:bodyPr>
          <a:lstStyle/>
          <a:p>
            <a:pPr algn="ctr"/>
            <a:r>
              <a:rPr lang="en-US" dirty="0" err="1">
                <a:latin typeface="Algerian" panose="04020705040A02060702" pitchFamily="82" charset="0"/>
              </a:rPr>
              <a:t>Venkateswarlu</a:t>
            </a:r>
            <a:r>
              <a:rPr lang="en-US" dirty="0">
                <a:latin typeface="Algerian" panose="04020705040A02060702" pitchFamily="82" charset="0"/>
              </a:rPr>
              <a:t> </a:t>
            </a:r>
            <a:r>
              <a:rPr lang="en-US" dirty="0" err="1">
                <a:latin typeface="Algerian" panose="04020705040A02060702" pitchFamily="82" charset="0"/>
              </a:rPr>
              <a:t>Jasti</a:t>
            </a:r>
            <a:endParaRPr lang="en-US" dirty="0">
              <a:latin typeface="Algerian" panose="04020705040A02060702" pitchFamily="82" charset="0"/>
            </a:endParaRPr>
          </a:p>
          <a:p>
            <a:pPr marL="285750" indent="-285750" algn="ctr">
              <a:buFont typeface="Wingdings" panose="05000000000000000000" pitchFamily="2" charset="2"/>
              <a:buChar char="v"/>
            </a:pPr>
            <a:r>
              <a:rPr lang="en-US" dirty="0">
                <a:latin typeface="Algerian" panose="04020705040A02060702" pitchFamily="82" charset="0"/>
              </a:rPr>
              <a:t>                                                      CEO of </a:t>
            </a:r>
            <a:r>
              <a:rPr lang="en-US" dirty="0" err="1">
                <a:latin typeface="Algerian" panose="04020705040A02060702" pitchFamily="82" charset="0"/>
              </a:rPr>
              <a:t>Compony&amp;Chairman</a:t>
            </a:r>
            <a:r>
              <a:rPr lang="en-US" dirty="0">
                <a:latin typeface="Algerian" panose="04020705040A02060702" pitchFamily="82" charset="0"/>
              </a:rPr>
              <a:t> and managing director  </a:t>
            </a:r>
          </a:p>
        </p:txBody>
      </p:sp>
    </p:spTree>
    <p:extLst>
      <p:ext uri="{BB962C8B-B14F-4D97-AF65-F5344CB8AC3E}">
        <p14:creationId xmlns:p14="http://schemas.microsoft.com/office/powerpoint/2010/main" val="310184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5B1D-2108-4EB4-A3CB-164B67894F97}"/>
              </a:ext>
            </a:extLst>
          </p:cNvPr>
          <p:cNvSpPr>
            <a:spLocks noGrp="1"/>
          </p:cNvSpPr>
          <p:nvPr>
            <p:ph type="title"/>
          </p:nvPr>
        </p:nvSpPr>
        <p:spPr>
          <a:xfrm>
            <a:off x="569757" y="754235"/>
            <a:ext cx="8596668" cy="860612"/>
          </a:xfrm>
        </p:spPr>
        <p:txBody>
          <a:bodyPr anchor="ctr">
            <a:normAutofit/>
          </a:bodyPr>
          <a:lstStyle/>
          <a:p>
            <a:pPr marL="571500" indent="-571500">
              <a:buFont typeface="Wingdings" panose="05000000000000000000" pitchFamily="2" charset="2"/>
              <a:buChar char="Ø"/>
            </a:pPr>
            <a:r>
              <a:rPr lang="en-US" b="1" cap="none" dirty="0">
                <a:ln w="6600">
                  <a:solidFill>
                    <a:schemeClr val="accent2"/>
                  </a:solidFill>
                  <a:prstDash val="solid"/>
                </a:ln>
                <a:solidFill>
                  <a:srgbClr val="FFFFFF"/>
                </a:solidFill>
                <a:effectLst>
                  <a:outerShdw dist="38100" dir="2700000" algn="tl" rotWithShape="0">
                    <a:schemeClr val="accent2"/>
                  </a:outerShdw>
                </a:effectLst>
              </a:rPr>
              <a:t>company :</a:t>
            </a:r>
            <a:r>
              <a:rPr lang="en-US" b="1" cap="none" dirty="0" err="1">
                <a:ln w="6600">
                  <a:solidFill>
                    <a:schemeClr val="accent2"/>
                  </a:solidFill>
                  <a:prstDash val="solid"/>
                </a:ln>
                <a:solidFill>
                  <a:srgbClr val="FFFFFF"/>
                </a:solidFill>
                <a:effectLst>
                  <a:outerShdw dist="38100" dir="2700000" algn="tl" rotWithShape="0">
                    <a:schemeClr val="accent2"/>
                  </a:outerShdw>
                </a:effectLst>
              </a:rPr>
              <a:t>suven</a:t>
            </a:r>
            <a:r>
              <a:rPr lang="en-US" b="1" cap="none" dirty="0">
                <a:ln w="6600">
                  <a:solidFill>
                    <a:schemeClr val="accent2"/>
                  </a:solidFill>
                  <a:prstDash val="solid"/>
                </a:ln>
                <a:solidFill>
                  <a:srgbClr val="FFFFFF"/>
                </a:solidFill>
                <a:effectLst>
                  <a:outerShdw dist="38100" dir="2700000" algn="tl" rotWithShape="0">
                    <a:schemeClr val="accent2"/>
                  </a:outerShdw>
                </a:effectLst>
              </a:rPr>
              <a:t> life sciences ltd.</a:t>
            </a:r>
          </a:p>
        </p:txBody>
      </p:sp>
      <p:graphicFrame>
        <p:nvGraphicFramePr>
          <p:cNvPr id="12" name="Content Placeholder 11">
            <a:extLst>
              <a:ext uri="{FF2B5EF4-FFF2-40B4-BE49-F238E27FC236}">
                <a16:creationId xmlns:a16="http://schemas.microsoft.com/office/drawing/2014/main" id="{DE138F96-BFA6-463B-89E1-9117C9708B01}"/>
              </a:ext>
            </a:extLst>
          </p:cNvPr>
          <p:cNvGraphicFramePr>
            <a:graphicFrameLocks noGrp="1"/>
          </p:cNvGraphicFramePr>
          <p:nvPr>
            <p:ph sz="half" idx="1"/>
            <p:extLst>
              <p:ext uri="{D42A27DB-BD31-4B8C-83A1-F6EECF244321}">
                <p14:modId xmlns:p14="http://schemas.microsoft.com/office/powerpoint/2010/main" val="378041761"/>
              </p:ext>
            </p:extLst>
          </p:nvPr>
        </p:nvGraphicFramePr>
        <p:xfrm>
          <a:off x="481613" y="1819214"/>
          <a:ext cx="6437347" cy="5038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F22CF325-4961-4322-8D59-8FF7554C83DF}"/>
              </a:ext>
            </a:extLst>
          </p:cNvPr>
          <p:cNvPicPr>
            <a:picLocks noChangeAspect="1"/>
          </p:cNvPicPr>
          <p:nvPr/>
        </p:nvPicPr>
        <p:blipFill>
          <a:blip r:embed="rId7"/>
          <a:stretch>
            <a:fillRect/>
          </a:stretch>
        </p:blipFill>
        <p:spPr>
          <a:xfrm>
            <a:off x="8837352" y="598395"/>
            <a:ext cx="2857500" cy="1600200"/>
          </a:xfrm>
          <a:prstGeom prst="rect">
            <a:avLst/>
          </a:prstGeom>
          <a:effectLst>
            <a:reflection blurRad="6350" stA="52000" endA="300" endPos="35000" dir="5400000" sy="-100000" algn="bl" rotWithShape="0"/>
          </a:effectLst>
        </p:spPr>
      </p:pic>
      <p:pic>
        <p:nvPicPr>
          <p:cNvPr id="8" name="Picture 7">
            <a:extLst>
              <a:ext uri="{FF2B5EF4-FFF2-40B4-BE49-F238E27FC236}">
                <a16:creationId xmlns:a16="http://schemas.microsoft.com/office/drawing/2014/main" id="{6FA77294-50F3-43E9-8F96-C5336CA82497}"/>
              </a:ext>
            </a:extLst>
          </p:cNvPr>
          <p:cNvPicPr>
            <a:picLocks noChangeAspect="1"/>
          </p:cNvPicPr>
          <p:nvPr/>
        </p:nvPicPr>
        <p:blipFill>
          <a:blip r:embed="rId8"/>
          <a:stretch>
            <a:fillRect/>
          </a:stretch>
        </p:blipFill>
        <p:spPr>
          <a:xfrm>
            <a:off x="6970121" y="2198595"/>
            <a:ext cx="1820115" cy="1820115"/>
          </a:xfrm>
          <a:prstGeom prst="rect">
            <a:avLst/>
          </a:prstGeom>
        </p:spPr>
      </p:pic>
      <p:pic>
        <p:nvPicPr>
          <p:cNvPr id="9" name="Picture 8">
            <a:extLst>
              <a:ext uri="{FF2B5EF4-FFF2-40B4-BE49-F238E27FC236}">
                <a16:creationId xmlns:a16="http://schemas.microsoft.com/office/drawing/2014/main" id="{16005C92-9402-4CBB-8BEE-3F6D51A2597A}"/>
              </a:ext>
            </a:extLst>
          </p:cNvPr>
          <p:cNvPicPr>
            <a:picLocks noChangeAspect="1"/>
          </p:cNvPicPr>
          <p:nvPr/>
        </p:nvPicPr>
        <p:blipFill>
          <a:blip r:embed="rId9"/>
          <a:stretch>
            <a:fillRect/>
          </a:stretch>
        </p:blipFill>
        <p:spPr>
          <a:xfrm>
            <a:off x="5004181" y="1761580"/>
            <a:ext cx="2057400" cy="222885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 name="Picture 9">
            <a:extLst>
              <a:ext uri="{FF2B5EF4-FFF2-40B4-BE49-F238E27FC236}">
                <a16:creationId xmlns:a16="http://schemas.microsoft.com/office/drawing/2014/main" id="{18768477-9F0C-4A97-BBA6-CFB481E32966}"/>
              </a:ext>
            </a:extLst>
          </p:cNvPr>
          <p:cNvPicPr>
            <a:picLocks noChangeAspect="1"/>
          </p:cNvPicPr>
          <p:nvPr/>
        </p:nvPicPr>
        <p:blipFill>
          <a:blip r:embed="rId10"/>
          <a:stretch>
            <a:fillRect/>
          </a:stretch>
        </p:blipFill>
        <p:spPr>
          <a:xfrm>
            <a:off x="9604100" y="3768818"/>
            <a:ext cx="2381250" cy="17811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a:extLst>
              <a:ext uri="{FF2B5EF4-FFF2-40B4-BE49-F238E27FC236}">
                <a16:creationId xmlns:a16="http://schemas.microsoft.com/office/drawing/2014/main" id="{082682CA-2F01-4BF2-A096-25996C7D9B53}"/>
              </a:ext>
            </a:extLst>
          </p:cNvPr>
          <p:cNvPicPr>
            <a:picLocks noChangeAspect="1"/>
          </p:cNvPicPr>
          <p:nvPr/>
        </p:nvPicPr>
        <p:blipFill>
          <a:blip r:embed="rId11"/>
          <a:stretch>
            <a:fillRect/>
          </a:stretch>
        </p:blipFill>
        <p:spPr>
          <a:xfrm>
            <a:off x="5399054" y="4772761"/>
            <a:ext cx="2619375" cy="1743075"/>
          </a:xfrm>
          <a:prstGeom prst="rect">
            <a:avLst/>
          </a:prstGeom>
        </p:spPr>
      </p:pic>
    </p:spTree>
    <p:extLst>
      <p:ext uri="{BB962C8B-B14F-4D97-AF65-F5344CB8AC3E}">
        <p14:creationId xmlns:p14="http://schemas.microsoft.com/office/powerpoint/2010/main" val="347244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F3D7-A265-42B2-9AFC-C91F6EA3D661}"/>
              </a:ext>
            </a:extLst>
          </p:cNvPr>
          <p:cNvSpPr>
            <a:spLocks noGrp="1"/>
          </p:cNvSpPr>
          <p:nvPr>
            <p:ph type="title"/>
          </p:nvPr>
        </p:nvSpPr>
        <p:spPr>
          <a:xfrm>
            <a:off x="581193" y="618565"/>
            <a:ext cx="11029616" cy="1129553"/>
          </a:xfrm>
        </p:spPr>
        <p:txBody>
          <a:bodyPr vert="horz" anchor="ctr">
            <a:normAutofit/>
          </a:bodyPr>
          <a:lstStyle/>
          <a:p>
            <a:pPr algn="just"/>
            <a:r>
              <a:rPr lang="en-US" sz="3600" b="1" dirty="0">
                <a:latin typeface="Arial Black" panose="020B0A04020102020204" pitchFamily="34" charset="0"/>
              </a:rPr>
              <a:t>       </a:t>
            </a:r>
            <a:r>
              <a:rPr lang="en-US" sz="3200" b="1" cap="none" dirty="0" err="1">
                <a:ln w="6600">
                  <a:solidFill>
                    <a:schemeClr val="accent2"/>
                  </a:solidFill>
                  <a:prstDash val="solid"/>
                </a:ln>
                <a:solidFill>
                  <a:srgbClr val="FFFFFF"/>
                </a:solidFill>
                <a:effectLst>
                  <a:outerShdw dist="38100" dir="2700000" algn="tl" rotWithShape="0">
                    <a:schemeClr val="accent2"/>
                  </a:outerShdw>
                </a:effectLst>
                <a:latin typeface="Gill Sans MT" panose="020B0502020104020203" pitchFamily="34" charset="0"/>
              </a:rPr>
              <a:t>Medicin</a:t>
            </a:r>
            <a:r>
              <a:rPr lang="en-US" sz="3200" b="1" cap="none" dirty="0">
                <a:ln w="6600">
                  <a:solidFill>
                    <a:schemeClr val="accent2"/>
                  </a:solidFill>
                  <a:prstDash val="solid"/>
                </a:ln>
                <a:solidFill>
                  <a:srgbClr val="FFFFFF"/>
                </a:solidFill>
                <a:effectLst>
                  <a:outerShdw dist="38100" dir="2700000" algn="tl" rotWithShape="0">
                    <a:schemeClr val="accent2"/>
                  </a:outerShdw>
                </a:effectLst>
                <a:latin typeface="Gill Sans MT" panose="020B0502020104020203" pitchFamily="34" charset="0"/>
              </a:rPr>
              <a:t> and uses</a:t>
            </a:r>
            <a:endParaRPr lang="en-US" sz="3200" b="1" dirty="0">
              <a:solidFill>
                <a:schemeClr val="bg1">
                  <a:lumMod val="95000"/>
                </a:schemeClr>
              </a:solidFill>
              <a:latin typeface="Gill Sans MT" panose="020B0502020104020203" pitchFamily="34" charset="0"/>
            </a:endParaRPr>
          </a:p>
        </p:txBody>
      </p:sp>
      <p:sp>
        <p:nvSpPr>
          <p:cNvPr id="3" name="Text Placeholder 2">
            <a:extLst>
              <a:ext uri="{FF2B5EF4-FFF2-40B4-BE49-F238E27FC236}">
                <a16:creationId xmlns:a16="http://schemas.microsoft.com/office/drawing/2014/main" id="{5CCDC4FC-5602-45CC-B92B-4BA3713A0E1E}"/>
              </a:ext>
            </a:extLst>
          </p:cNvPr>
          <p:cNvSpPr>
            <a:spLocks noGrp="1"/>
          </p:cNvSpPr>
          <p:nvPr>
            <p:ph type="body" idx="1"/>
          </p:nvPr>
        </p:nvSpPr>
        <p:spPr>
          <a:xfrm>
            <a:off x="250725" y="2069082"/>
            <a:ext cx="5087075" cy="536005"/>
          </a:xfrm>
        </p:spPr>
        <p:txBody>
          <a:bodyPr/>
          <a:lstStyle/>
          <a:p>
            <a:pPr algn="ctr"/>
            <a:r>
              <a:rPr lang="en-US" dirty="0" err="1">
                <a:latin typeface="Arial Black" panose="020B0A04020102020204" pitchFamily="34" charset="0"/>
              </a:rPr>
              <a:t>masupirdine</a:t>
            </a:r>
            <a:r>
              <a:rPr lang="en-US" dirty="0">
                <a:latin typeface="Arial Black" panose="020B0A04020102020204" pitchFamily="34" charset="0"/>
              </a:rPr>
              <a:t> (suvn-502) </a:t>
            </a:r>
          </a:p>
        </p:txBody>
      </p:sp>
      <p:graphicFrame>
        <p:nvGraphicFramePr>
          <p:cNvPr id="12" name="Content Placeholder 11">
            <a:extLst>
              <a:ext uri="{FF2B5EF4-FFF2-40B4-BE49-F238E27FC236}">
                <a16:creationId xmlns:a16="http://schemas.microsoft.com/office/drawing/2014/main" id="{D89716DA-9BC9-4F38-B858-D7B22CFFDE57}"/>
              </a:ext>
            </a:extLst>
          </p:cNvPr>
          <p:cNvGraphicFramePr>
            <a:graphicFrameLocks noGrp="1"/>
          </p:cNvGraphicFramePr>
          <p:nvPr>
            <p:ph sz="half" idx="2"/>
            <p:extLst>
              <p:ext uri="{D42A27DB-BD31-4B8C-83A1-F6EECF244321}">
                <p14:modId xmlns:p14="http://schemas.microsoft.com/office/powerpoint/2010/main" val="1730878999"/>
              </p:ext>
            </p:extLst>
          </p:nvPr>
        </p:nvGraphicFramePr>
        <p:xfrm>
          <a:off x="581193" y="2926051"/>
          <a:ext cx="5393100" cy="293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4A23315B-548A-4B8A-A873-49BAD8E3C849}"/>
              </a:ext>
            </a:extLst>
          </p:cNvPr>
          <p:cNvGraphicFramePr/>
          <p:nvPr>
            <p:extLst>
              <p:ext uri="{D42A27DB-BD31-4B8C-83A1-F6EECF244321}">
                <p14:modId xmlns:p14="http://schemas.microsoft.com/office/powerpoint/2010/main" val="520871471"/>
              </p:ext>
            </p:extLst>
          </p:nvPr>
        </p:nvGraphicFramePr>
        <p:xfrm>
          <a:off x="6740828" y="4895573"/>
          <a:ext cx="2447995" cy="7252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Content Placeholder 9">
            <a:extLst>
              <a:ext uri="{FF2B5EF4-FFF2-40B4-BE49-F238E27FC236}">
                <a16:creationId xmlns:a16="http://schemas.microsoft.com/office/drawing/2014/main" id="{BC71D680-EECC-43F1-8560-B9C091DC3AC0}"/>
              </a:ext>
            </a:extLst>
          </p:cNvPr>
          <p:cNvPicPr>
            <a:picLocks noGrp="1" noChangeAspect="1"/>
          </p:cNvPicPr>
          <p:nvPr>
            <p:ph sz="quarter" idx="4"/>
          </p:nvPr>
        </p:nvPicPr>
        <p:blipFill>
          <a:blip r:embed="rId12"/>
          <a:stretch>
            <a:fillRect/>
          </a:stretch>
        </p:blipFill>
        <p:spPr>
          <a:xfrm>
            <a:off x="6436986" y="2000250"/>
            <a:ext cx="2857500" cy="2857500"/>
          </a:xfrm>
          <a:prstGeom prst="rect">
            <a:avLst/>
          </a:prstGeom>
        </p:spPr>
      </p:pic>
      <p:sp>
        <p:nvSpPr>
          <p:cNvPr id="9" name="Arrow: Right 8">
            <a:extLst>
              <a:ext uri="{FF2B5EF4-FFF2-40B4-BE49-F238E27FC236}">
                <a16:creationId xmlns:a16="http://schemas.microsoft.com/office/drawing/2014/main" id="{3AF5EAFC-0B89-45FD-A76E-16F34AF82F42}"/>
              </a:ext>
            </a:extLst>
          </p:cNvPr>
          <p:cNvSpPr/>
          <p:nvPr/>
        </p:nvSpPr>
        <p:spPr>
          <a:xfrm flipV="1">
            <a:off x="457200" y="916187"/>
            <a:ext cx="923365" cy="536005"/>
          </a:xfrm>
          <a:prstGeom prst="rightArrow">
            <a:avLst>
              <a:gd name="adj1" fmla="val 10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56410A-B668-4B3A-A8F5-F0EB0354C2A8}"/>
              </a:ext>
            </a:extLst>
          </p:cNvPr>
          <p:cNvSpPr/>
          <p:nvPr/>
        </p:nvSpPr>
        <p:spPr>
          <a:xfrm>
            <a:off x="591670" y="2292259"/>
            <a:ext cx="252525" cy="256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77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588E-60F8-4301-8D6C-E618483A0F44}"/>
              </a:ext>
            </a:extLst>
          </p:cNvPr>
          <p:cNvSpPr>
            <a:spLocks noGrp="1"/>
          </p:cNvSpPr>
          <p:nvPr>
            <p:ph type="title"/>
          </p:nvPr>
        </p:nvSpPr>
        <p:spPr>
          <a:xfrm>
            <a:off x="966507" y="763866"/>
            <a:ext cx="11029616" cy="706346"/>
          </a:xfrm>
        </p:spPr>
        <p:txBody>
          <a:bodyPr>
            <a:normAutofit/>
          </a:bodyPr>
          <a:lstStyle/>
          <a:p>
            <a:r>
              <a:rPr lang="en-US" b="1" cap="none" dirty="0">
                <a:ln w="6600">
                  <a:solidFill>
                    <a:schemeClr val="accent2"/>
                  </a:solidFill>
                  <a:prstDash val="solid"/>
                </a:ln>
                <a:solidFill>
                  <a:srgbClr val="FFFFFF"/>
                </a:solidFill>
                <a:effectLst>
                  <a:outerShdw dist="38100" dir="2700000" algn="tl" rotWithShape="0">
                    <a:schemeClr val="accent2"/>
                  </a:outerShdw>
                </a:effectLst>
              </a:rPr>
              <a:t>      What does </a:t>
            </a:r>
            <a:r>
              <a:rPr lang="en-US" b="1" cap="none" dirty="0" err="1">
                <a:ln w="6600">
                  <a:solidFill>
                    <a:schemeClr val="accent2"/>
                  </a:solidFill>
                  <a:prstDash val="solid"/>
                </a:ln>
                <a:solidFill>
                  <a:srgbClr val="FFFFFF"/>
                </a:solidFill>
                <a:effectLst>
                  <a:outerShdw dist="38100" dir="2700000" algn="tl" rotWithShape="0">
                    <a:schemeClr val="accent2"/>
                  </a:outerShdw>
                </a:effectLst>
              </a:rPr>
              <a:t>suven</a:t>
            </a:r>
            <a:r>
              <a:rPr lang="en-US" b="1" cap="none" dirty="0">
                <a:ln w="6600">
                  <a:solidFill>
                    <a:schemeClr val="accent2"/>
                  </a:solidFill>
                  <a:prstDash val="solid"/>
                </a:ln>
                <a:solidFill>
                  <a:srgbClr val="FFFFFF"/>
                </a:solidFill>
                <a:effectLst>
                  <a:outerShdw dist="38100" dir="2700000" algn="tl" rotWithShape="0">
                    <a:schemeClr val="accent2"/>
                  </a:outerShdw>
                </a:effectLst>
              </a:rPr>
              <a:t> life </a:t>
            </a:r>
            <a:r>
              <a:rPr lang="en-US" b="1" cap="none" dirty="0" err="1">
                <a:ln w="6600">
                  <a:solidFill>
                    <a:schemeClr val="accent2"/>
                  </a:solidFill>
                  <a:prstDash val="solid"/>
                </a:ln>
                <a:solidFill>
                  <a:srgbClr val="FFFFFF"/>
                </a:solidFill>
                <a:effectLst>
                  <a:outerShdw dist="38100" dir="2700000" algn="tl" rotWithShape="0">
                    <a:schemeClr val="accent2"/>
                  </a:outerShdw>
                </a:effectLst>
              </a:rPr>
              <a:t>scince</a:t>
            </a:r>
            <a:r>
              <a:rPr lang="en-US" b="1" cap="none" dirty="0">
                <a:ln w="6600">
                  <a:solidFill>
                    <a:schemeClr val="accent2"/>
                  </a:solidFill>
                  <a:prstDash val="solid"/>
                </a:ln>
                <a:solidFill>
                  <a:srgbClr val="FFFFFF"/>
                </a:solidFill>
                <a:effectLst>
                  <a:outerShdw dist="38100" dir="2700000" algn="tl" rotWithShape="0">
                    <a:schemeClr val="accent2"/>
                  </a:outerShdw>
                </a:effectLst>
              </a:rPr>
              <a:t> do ?</a:t>
            </a:r>
          </a:p>
        </p:txBody>
      </p:sp>
      <p:pic>
        <p:nvPicPr>
          <p:cNvPr id="9" name="Content Placeholder 8">
            <a:extLst>
              <a:ext uri="{FF2B5EF4-FFF2-40B4-BE49-F238E27FC236}">
                <a16:creationId xmlns:a16="http://schemas.microsoft.com/office/drawing/2014/main" id="{0348CD17-D696-41FD-B02D-3028DC4E2B80}"/>
              </a:ext>
            </a:extLst>
          </p:cNvPr>
          <p:cNvPicPr>
            <a:picLocks noGrp="1" noChangeAspect="1"/>
          </p:cNvPicPr>
          <p:nvPr>
            <p:ph sz="quarter" idx="4"/>
          </p:nvPr>
        </p:nvPicPr>
        <p:blipFill>
          <a:blip r:embed="rId2"/>
          <a:stretch>
            <a:fillRect/>
          </a:stretch>
        </p:blipFill>
        <p:spPr>
          <a:xfrm>
            <a:off x="6096000" y="3705785"/>
            <a:ext cx="3663174" cy="2935287"/>
          </a:xfrm>
          <a:prstGeom prst="rect">
            <a:avLst/>
          </a:prstGeom>
        </p:spPr>
      </p:pic>
      <p:graphicFrame>
        <p:nvGraphicFramePr>
          <p:cNvPr id="11" name="Content Placeholder 10">
            <a:extLst>
              <a:ext uri="{FF2B5EF4-FFF2-40B4-BE49-F238E27FC236}">
                <a16:creationId xmlns:a16="http://schemas.microsoft.com/office/drawing/2014/main" id="{1381C787-4227-485E-9210-0BEF29D3EB49}"/>
              </a:ext>
            </a:extLst>
          </p:cNvPr>
          <p:cNvGraphicFramePr>
            <a:graphicFrameLocks noGrp="1"/>
          </p:cNvGraphicFramePr>
          <p:nvPr>
            <p:ph sz="half" idx="2"/>
            <p:extLst>
              <p:ext uri="{D42A27DB-BD31-4B8C-83A1-F6EECF244321}">
                <p14:modId xmlns:p14="http://schemas.microsoft.com/office/powerpoint/2010/main" val="3560180105"/>
              </p:ext>
            </p:extLst>
          </p:nvPr>
        </p:nvGraphicFramePr>
        <p:xfrm>
          <a:off x="571500" y="2160494"/>
          <a:ext cx="5402263" cy="3933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1D77FA17-FDFB-49EC-A5F1-2ADA5268B0E7}"/>
              </a:ext>
            </a:extLst>
          </p:cNvPr>
          <p:cNvSpPr/>
          <p:nvPr/>
        </p:nvSpPr>
        <p:spPr>
          <a:xfrm>
            <a:off x="477303" y="985580"/>
            <a:ext cx="978408" cy="484632"/>
          </a:xfrm>
          <a:prstGeom prst="rightArrow">
            <a:avLst>
              <a:gd name="adj1" fmla="val 10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9E71564-D3DC-4F9B-B868-0BF207454435}"/>
              </a:ext>
            </a:extLst>
          </p:cNvPr>
          <p:cNvPicPr>
            <a:picLocks noChangeAspect="1"/>
          </p:cNvPicPr>
          <p:nvPr/>
        </p:nvPicPr>
        <p:blipFill>
          <a:blip r:embed="rId8"/>
          <a:stretch>
            <a:fillRect/>
          </a:stretch>
        </p:blipFill>
        <p:spPr>
          <a:xfrm>
            <a:off x="9373721" y="1915085"/>
            <a:ext cx="2552700" cy="1790700"/>
          </a:xfrm>
          <a:prstGeom prst="rect">
            <a:avLst/>
          </a:prstGeom>
        </p:spPr>
      </p:pic>
    </p:spTree>
    <p:extLst>
      <p:ext uri="{BB962C8B-B14F-4D97-AF65-F5344CB8AC3E}">
        <p14:creationId xmlns:p14="http://schemas.microsoft.com/office/powerpoint/2010/main" val="427968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A8CA-51F0-4CF1-B4CB-7336900038D8}"/>
              </a:ext>
            </a:extLst>
          </p:cNvPr>
          <p:cNvSpPr>
            <a:spLocks noGrp="1"/>
          </p:cNvSpPr>
          <p:nvPr>
            <p:ph type="title"/>
          </p:nvPr>
        </p:nvSpPr>
        <p:spPr>
          <a:xfrm>
            <a:off x="1210230" y="484093"/>
            <a:ext cx="6874589" cy="1272989"/>
          </a:xfrm>
        </p:spPr>
        <p:txBody>
          <a:bodyPr anchor="ctr">
            <a:normAutofit/>
          </a:bodyPr>
          <a:lstStyle/>
          <a:p>
            <a:pPr algn="just">
              <a:lnSpc>
                <a:spcPct val="150000"/>
              </a:lnSpc>
            </a:pPr>
            <a:r>
              <a:rPr lang="en-US" b="1" cap="none" dirty="0">
                <a:ln w="6600">
                  <a:solidFill>
                    <a:schemeClr val="accent2"/>
                  </a:solidFill>
                  <a:prstDash val="solid"/>
                </a:ln>
                <a:solidFill>
                  <a:srgbClr val="FFFFFF"/>
                </a:solidFill>
                <a:effectLst>
                  <a:outerShdw dist="38100" dir="2700000" algn="tl" rotWithShape="0">
                    <a:schemeClr val="accent2"/>
                  </a:outerShdw>
                </a:effectLst>
              </a:rPr>
              <a:t>  </a:t>
            </a:r>
            <a:r>
              <a:rPr lang="en-US" sz="3600" b="1" cap="none"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Vision</a:t>
            </a:r>
            <a:endParaRPr lang="en-US" b="1" cap="none"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graphicFrame>
        <p:nvGraphicFramePr>
          <p:cNvPr id="8" name="Content Placeholder 7">
            <a:extLst>
              <a:ext uri="{FF2B5EF4-FFF2-40B4-BE49-F238E27FC236}">
                <a16:creationId xmlns:a16="http://schemas.microsoft.com/office/drawing/2014/main" id="{F42DCB21-A9B3-40EB-851E-84EECED4B0A9}"/>
              </a:ext>
            </a:extLst>
          </p:cNvPr>
          <p:cNvGraphicFramePr>
            <a:graphicFrameLocks noGrp="1"/>
          </p:cNvGraphicFramePr>
          <p:nvPr>
            <p:ph sz="half" idx="2"/>
            <p:extLst>
              <p:ext uri="{D42A27DB-BD31-4B8C-83A1-F6EECF244321}">
                <p14:modId xmlns:p14="http://schemas.microsoft.com/office/powerpoint/2010/main" val="1761326875"/>
              </p:ext>
            </p:extLst>
          </p:nvPr>
        </p:nvGraphicFramePr>
        <p:xfrm>
          <a:off x="464646" y="2476472"/>
          <a:ext cx="6707112" cy="304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0A6A4215-62F7-4632-9557-43AE64579200}"/>
              </a:ext>
            </a:extLst>
          </p:cNvPr>
          <p:cNvSpPr/>
          <p:nvPr/>
        </p:nvSpPr>
        <p:spPr>
          <a:xfrm flipV="1">
            <a:off x="464646" y="996949"/>
            <a:ext cx="745585" cy="417824"/>
          </a:xfrm>
          <a:prstGeom prst="rightArrow">
            <a:avLst>
              <a:gd name="adj1" fmla="val 100000"/>
              <a:gd name="adj2" fmla="val 5000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7B1487A-0B24-4145-8F6B-12EF14E6BE8F}"/>
              </a:ext>
            </a:extLst>
          </p:cNvPr>
          <p:cNvPicPr>
            <a:picLocks noChangeAspect="1"/>
          </p:cNvPicPr>
          <p:nvPr/>
        </p:nvPicPr>
        <p:blipFill>
          <a:blip r:embed="rId7"/>
          <a:stretch>
            <a:fillRect/>
          </a:stretch>
        </p:blipFill>
        <p:spPr>
          <a:xfrm>
            <a:off x="7360920" y="2476472"/>
            <a:ext cx="4701579" cy="304300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F9B716E4-2411-448C-B2A3-FF1279B80AF8}"/>
              </a:ext>
            </a:extLst>
          </p:cNvPr>
          <p:cNvPicPr>
            <a:picLocks noChangeAspect="1"/>
          </p:cNvPicPr>
          <p:nvPr/>
        </p:nvPicPr>
        <p:blipFill rotWithShape="1">
          <a:blip r:embed="rId8"/>
          <a:srcRect t="18669" b="15973"/>
          <a:stretch/>
        </p:blipFill>
        <p:spPr>
          <a:xfrm>
            <a:off x="9546461" y="663389"/>
            <a:ext cx="2143125" cy="1190375"/>
          </a:xfrm>
          <a:prstGeom prst="rect">
            <a:avLst/>
          </a:prstGeom>
          <a:effectLst>
            <a:softEdge rad="63500"/>
          </a:effectLst>
        </p:spPr>
      </p:pic>
    </p:spTree>
    <p:extLst>
      <p:ext uri="{BB962C8B-B14F-4D97-AF65-F5344CB8AC3E}">
        <p14:creationId xmlns:p14="http://schemas.microsoft.com/office/powerpoint/2010/main" val="205706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5538-1DDC-4F8D-A921-0F05E0CEDAA7}"/>
              </a:ext>
            </a:extLst>
          </p:cNvPr>
          <p:cNvSpPr>
            <a:spLocks noGrp="1"/>
          </p:cNvSpPr>
          <p:nvPr>
            <p:ph type="title"/>
          </p:nvPr>
        </p:nvSpPr>
        <p:spPr>
          <a:xfrm>
            <a:off x="1219199" y="729658"/>
            <a:ext cx="10391610" cy="988332"/>
          </a:xfrm>
        </p:spPr>
        <p:txBody>
          <a:bodyPr anchor="ctr"/>
          <a:lstStyle/>
          <a:p>
            <a:r>
              <a:rPr lang="en-US" b="1" cap="none" dirty="0">
                <a:ln w="6600">
                  <a:solidFill>
                    <a:schemeClr val="accent2"/>
                  </a:solidFill>
                  <a:prstDash val="solid"/>
                </a:ln>
                <a:solidFill>
                  <a:srgbClr val="FFFFFF"/>
                </a:solidFill>
                <a:effectLst>
                  <a:outerShdw dist="38100" dir="2700000" algn="tl" rotWithShape="0">
                    <a:schemeClr val="accent2"/>
                  </a:outerShdw>
                </a:effectLst>
                <a:latin typeface="Gill Sans MT" panose="020B0502020104020203" pitchFamily="34" charset="0"/>
              </a:rPr>
              <a:t>Mission</a:t>
            </a:r>
          </a:p>
        </p:txBody>
      </p:sp>
      <p:sp>
        <p:nvSpPr>
          <p:cNvPr id="3" name="Content Placeholder 2">
            <a:extLst>
              <a:ext uri="{FF2B5EF4-FFF2-40B4-BE49-F238E27FC236}">
                <a16:creationId xmlns:a16="http://schemas.microsoft.com/office/drawing/2014/main" id="{556F8943-CD2E-454E-8D8A-81DA391EB50A}"/>
              </a:ext>
            </a:extLst>
          </p:cNvPr>
          <p:cNvSpPr>
            <a:spLocks noGrp="1"/>
          </p:cNvSpPr>
          <p:nvPr>
            <p:ph sz="half" idx="1"/>
          </p:nvPr>
        </p:nvSpPr>
        <p:spPr>
          <a:xfrm>
            <a:off x="581193" y="2519082"/>
            <a:ext cx="5422390" cy="3341968"/>
          </a:xfrm>
        </p:spPr>
        <p:txBody>
          <a:bodyPr anchor="t"/>
          <a:lstStyle/>
          <a:p>
            <a:pPr>
              <a:buFont typeface="Courier New" panose="02070309020205020404" pitchFamily="49" charset="0"/>
              <a:buChar char="o"/>
            </a:pPr>
            <a:r>
              <a:rPr lang="en-US" b="1" dirty="0"/>
              <a:t>Become a leading company focused on treatments for unmet medical needs in mental health</a:t>
            </a:r>
          </a:p>
          <a:p>
            <a:pPr>
              <a:buFont typeface="Courier New" panose="02070309020205020404" pitchFamily="49" charset="0"/>
              <a:buChar char="o"/>
            </a:pPr>
            <a:r>
              <a:rPr lang="en-US" b="1" dirty="0"/>
              <a:t>Health for patients and value for partners</a:t>
            </a:r>
          </a:p>
          <a:p>
            <a:pPr>
              <a:buFont typeface="Courier New" panose="02070309020205020404" pitchFamily="49" charset="0"/>
              <a:buChar char="o"/>
            </a:pPr>
            <a:r>
              <a:rPr lang="en-US" b="1" dirty="0"/>
              <a:t>In search of new CNS therapies</a:t>
            </a:r>
          </a:p>
        </p:txBody>
      </p:sp>
      <p:pic>
        <p:nvPicPr>
          <p:cNvPr id="7" name="Content Placeholder 6">
            <a:extLst>
              <a:ext uri="{FF2B5EF4-FFF2-40B4-BE49-F238E27FC236}">
                <a16:creationId xmlns:a16="http://schemas.microsoft.com/office/drawing/2014/main" id="{39C1A782-20CA-4F81-90D1-5F9D62942F7E}"/>
              </a:ext>
            </a:extLst>
          </p:cNvPr>
          <p:cNvPicPr>
            <a:picLocks noGrp="1" noChangeAspect="1"/>
          </p:cNvPicPr>
          <p:nvPr>
            <p:ph sz="half" idx="2"/>
          </p:nvPr>
        </p:nvPicPr>
        <p:blipFill>
          <a:blip r:embed="rId2"/>
          <a:stretch>
            <a:fillRect/>
          </a:stretch>
        </p:blipFill>
        <p:spPr>
          <a:xfrm>
            <a:off x="7161724" y="2677412"/>
            <a:ext cx="3459866" cy="2324895"/>
          </a:xfrm>
          <a:prstGeom prst="rect">
            <a:avLst/>
          </a:prstGeom>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a:bevelT w="127000" h="63500"/>
          </a:sp3d>
        </p:spPr>
      </p:pic>
      <p:sp>
        <p:nvSpPr>
          <p:cNvPr id="5" name="Arrow: Right 4">
            <a:extLst>
              <a:ext uri="{FF2B5EF4-FFF2-40B4-BE49-F238E27FC236}">
                <a16:creationId xmlns:a16="http://schemas.microsoft.com/office/drawing/2014/main" id="{75521C79-F2C9-4544-8CF3-7D72B13B5D81}"/>
              </a:ext>
            </a:extLst>
          </p:cNvPr>
          <p:cNvSpPr/>
          <p:nvPr/>
        </p:nvSpPr>
        <p:spPr>
          <a:xfrm flipV="1">
            <a:off x="466164" y="1049460"/>
            <a:ext cx="726141" cy="348728"/>
          </a:xfrm>
          <a:prstGeom prst="rightArrow">
            <a:avLst>
              <a:gd name="adj1" fmla="val 10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244745-87A5-4F01-ABA5-D2910FB1618B}"/>
              </a:ext>
            </a:extLst>
          </p:cNvPr>
          <p:cNvPicPr>
            <a:picLocks noChangeAspect="1"/>
          </p:cNvPicPr>
          <p:nvPr/>
        </p:nvPicPr>
        <p:blipFill>
          <a:blip r:embed="rId3"/>
          <a:stretch>
            <a:fillRect/>
          </a:stretch>
        </p:blipFill>
        <p:spPr>
          <a:xfrm>
            <a:off x="2572871" y="609601"/>
            <a:ext cx="9152965" cy="1246093"/>
          </a:xfrm>
          <a:prstGeom prst="rect">
            <a:avLst/>
          </a:prstGeom>
          <a:effectLst>
            <a:softEdge rad="63500"/>
          </a:effectLst>
        </p:spPr>
      </p:pic>
    </p:spTree>
    <p:extLst>
      <p:ext uri="{BB962C8B-B14F-4D97-AF65-F5344CB8AC3E}">
        <p14:creationId xmlns:p14="http://schemas.microsoft.com/office/powerpoint/2010/main" val="392565136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SHREE M^0N VIRANI SCIENCE COLLEGE</Template>
  <TotalTime>10</TotalTime>
  <Words>624</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Algerian</vt:lpstr>
      <vt:lpstr>Arial Black</vt:lpstr>
      <vt:lpstr>Copperplate Gothic Bold</vt:lpstr>
      <vt:lpstr>Courier New</vt:lpstr>
      <vt:lpstr>Franklin Gothic Demi</vt:lpstr>
      <vt:lpstr>Gill Sans MT</vt:lpstr>
      <vt:lpstr>Wingdings</vt:lpstr>
      <vt:lpstr>Wingdings 2</vt:lpstr>
      <vt:lpstr>Dividend</vt:lpstr>
      <vt:lpstr>SHREE M&amp;N VIRANI SCIENCE COLLEGE   (AUTONOMOUS) ITPR SEMINAR</vt:lpstr>
      <vt:lpstr>  OUTLINE</vt:lpstr>
      <vt:lpstr>  WHAT IS PHARMACEUTICAL INDUSTRY ?</vt:lpstr>
      <vt:lpstr> INTRODUCTION</vt:lpstr>
      <vt:lpstr>company :suven life sciences ltd.</vt:lpstr>
      <vt:lpstr>       Medicin and uses</vt:lpstr>
      <vt:lpstr>      What does suven life scince do ?</vt:lpstr>
      <vt:lpstr>  Vision</vt:lpstr>
      <vt:lpstr>Mission</vt:lpstr>
      <vt:lpstr> BUSINESS STRUCTURE</vt:lpstr>
      <vt:lpstr>30 years of Pharmaceutical Relationship</vt:lpstr>
      <vt:lpstr>Facility Capacities Overview</vt:lpstr>
      <vt:lpstr>Instrument in microbiology lab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SHREE M&amp;N VIRANI SCIENCE COLLEGE   (AUTONOMOUS) ITPR SEMINAR</dc:title>
  <dc:creator>Parth Asodariya</dc:creator>
  <cp:lastModifiedBy>Parth Asodariya</cp:lastModifiedBy>
  <cp:revision>1</cp:revision>
  <dcterms:created xsi:type="dcterms:W3CDTF">2021-09-20T10:31:37Z</dcterms:created>
  <dcterms:modified xsi:type="dcterms:W3CDTF">2021-09-20T10:41:39Z</dcterms:modified>
</cp:coreProperties>
</file>